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86" r:id="rId3"/>
    <p:sldMasterId id="2147483698" r:id="rId4"/>
  </p:sldMasterIdLst>
  <p:notesMasterIdLst>
    <p:notesMasterId r:id="rId77"/>
  </p:notesMasterIdLst>
  <p:sldIdLst>
    <p:sldId id="277" r:id="rId5"/>
    <p:sldId id="753" r:id="rId6"/>
    <p:sldId id="683" r:id="rId7"/>
    <p:sldId id="515" r:id="rId8"/>
    <p:sldId id="531" r:id="rId9"/>
    <p:sldId id="280" r:id="rId10"/>
    <p:sldId id="530" r:id="rId11"/>
    <p:sldId id="529" r:id="rId12"/>
    <p:sldId id="797" r:id="rId13"/>
    <p:sldId id="533" r:id="rId14"/>
    <p:sldId id="694" r:id="rId15"/>
    <p:sldId id="798" r:id="rId16"/>
    <p:sldId id="696" r:id="rId17"/>
    <p:sldId id="799" r:id="rId18"/>
    <p:sldId id="571" r:id="rId19"/>
    <p:sldId id="750" r:id="rId20"/>
    <p:sldId id="266" r:id="rId21"/>
    <p:sldId id="800" r:id="rId22"/>
    <p:sldId id="844" r:id="rId23"/>
    <p:sldId id="651" r:id="rId24"/>
    <p:sldId id="781" r:id="rId25"/>
    <p:sldId id="821" r:id="rId26"/>
    <p:sldId id="857" r:id="rId27"/>
    <p:sldId id="816" r:id="rId28"/>
    <p:sldId id="700" r:id="rId29"/>
    <p:sldId id="751" r:id="rId30"/>
    <p:sldId id="823" r:id="rId31"/>
    <p:sldId id="824" r:id="rId32"/>
    <p:sldId id="845" r:id="rId33"/>
    <p:sldId id="825" r:id="rId34"/>
    <p:sldId id="827" r:id="rId35"/>
    <p:sldId id="817" r:id="rId36"/>
    <p:sldId id="705" r:id="rId37"/>
    <p:sldId id="855" r:id="rId38"/>
    <p:sldId id="858" r:id="rId39"/>
    <p:sldId id="847" r:id="rId40"/>
    <p:sldId id="859" r:id="rId41"/>
    <p:sldId id="848" r:id="rId42"/>
    <p:sldId id="828" r:id="rId43"/>
    <p:sldId id="849" r:id="rId44"/>
    <p:sldId id="534" r:id="rId45"/>
    <p:sldId id="619" r:id="rId46"/>
    <p:sldId id="852" r:id="rId47"/>
    <p:sldId id="537" r:id="rId48"/>
    <p:sldId id="850" r:id="rId49"/>
    <p:sldId id="682" r:id="rId50"/>
    <p:sldId id="809" r:id="rId51"/>
    <p:sldId id="856" r:id="rId52"/>
    <p:sldId id="864" r:id="rId53"/>
    <p:sldId id="834" r:id="rId54"/>
    <p:sldId id="851" r:id="rId55"/>
    <p:sldId id="591" r:id="rId56"/>
    <p:sldId id="764" r:id="rId57"/>
    <p:sldId id="861" r:id="rId58"/>
    <p:sldId id="815" r:id="rId59"/>
    <p:sldId id="819" r:id="rId60"/>
    <p:sldId id="836" r:id="rId61"/>
    <p:sldId id="830" r:id="rId62"/>
    <p:sldId id="854" r:id="rId63"/>
    <p:sldId id="837" r:id="rId64"/>
    <p:sldId id="838" r:id="rId65"/>
    <p:sldId id="839" r:id="rId66"/>
    <p:sldId id="840" r:id="rId67"/>
    <p:sldId id="841" r:id="rId68"/>
    <p:sldId id="862" r:id="rId69"/>
    <p:sldId id="813" r:id="rId70"/>
    <p:sldId id="768" r:id="rId71"/>
    <p:sldId id="863" r:id="rId72"/>
    <p:sldId id="769" r:id="rId73"/>
    <p:sldId id="762" r:id="rId74"/>
    <p:sldId id="767" r:id="rId75"/>
    <p:sldId id="766" r:id="rId7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s" id="{4DA9FF83-01AE-414B-AE24-AB70921E8644}">
          <p14:sldIdLst>
            <p14:sldId id="277"/>
            <p14:sldId id="753"/>
            <p14:sldId id="683"/>
            <p14:sldId id="515"/>
            <p14:sldId id="531"/>
            <p14:sldId id="280"/>
            <p14:sldId id="530"/>
            <p14:sldId id="529"/>
            <p14:sldId id="797"/>
            <p14:sldId id="533"/>
            <p14:sldId id="694"/>
            <p14:sldId id="798"/>
            <p14:sldId id="696"/>
            <p14:sldId id="799"/>
            <p14:sldId id="571"/>
            <p14:sldId id="750"/>
            <p14:sldId id="266"/>
            <p14:sldId id="800"/>
            <p14:sldId id="844"/>
            <p14:sldId id="651"/>
            <p14:sldId id="781"/>
            <p14:sldId id="821"/>
            <p14:sldId id="857"/>
            <p14:sldId id="816"/>
            <p14:sldId id="700"/>
            <p14:sldId id="751"/>
            <p14:sldId id="823"/>
            <p14:sldId id="824"/>
            <p14:sldId id="845"/>
            <p14:sldId id="825"/>
            <p14:sldId id="827"/>
            <p14:sldId id="817"/>
            <p14:sldId id="705"/>
            <p14:sldId id="855"/>
            <p14:sldId id="858"/>
            <p14:sldId id="847"/>
            <p14:sldId id="859"/>
            <p14:sldId id="848"/>
            <p14:sldId id="828"/>
            <p14:sldId id="849"/>
            <p14:sldId id="534"/>
            <p14:sldId id="619"/>
            <p14:sldId id="852"/>
            <p14:sldId id="537"/>
            <p14:sldId id="850"/>
            <p14:sldId id="682"/>
            <p14:sldId id="809"/>
            <p14:sldId id="856"/>
            <p14:sldId id="864"/>
            <p14:sldId id="834"/>
            <p14:sldId id="851"/>
            <p14:sldId id="591"/>
            <p14:sldId id="764"/>
            <p14:sldId id="861"/>
            <p14:sldId id="815"/>
            <p14:sldId id="819"/>
            <p14:sldId id="836"/>
            <p14:sldId id="830"/>
            <p14:sldId id="854"/>
            <p14:sldId id="837"/>
            <p14:sldId id="838"/>
            <p14:sldId id="839"/>
            <p14:sldId id="840"/>
            <p14:sldId id="841"/>
            <p14:sldId id="862"/>
            <p14:sldId id="813"/>
            <p14:sldId id="768"/>
            <p14:sldId id="863"/>
            <p14:sldId id="769"/>
            <p14:sldId id="762"/>
            <p14:sldId id="767"/>
            <p14:sldId id="766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orient="horz" pos="744" userDrawn="1">
          <p15:clr>
            <a:srgbClr val="A4A3A4"/>
          </p15:clr>
        </p15:guide>
        <p15:guide id="6" pos="3216" userDrawn="1">
          <p15:clr>
            <a:srgbClr val="A4A3A4"/>
          </p15:clr>
        </p15:guide>
        <p15:guide id="7" pos="2568" userDrawn="1">
          <p15:clr>
            <a:srgbClr val="A4A3A4"/>
          </p15:clr>
        </p15:guide>
        <p15:guide id="8" pos="50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er Zou" initials="SZ" lastIdx="4" clrIdx="0"/>
  <p:cmAuthor id="2" name="Jay Lee" initials="JL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0000"/>
    <a:srgbClr val="656565"/>
    <a:srgbClr val="B5B5B5"/>
    <a:srgbClr val="FFFFFF"/>
    <a:srgbClr val="0082A0"/>
    <a:srgbClr val="3098B0"/>
    <a:srgbClr val="00CCFF"/>
    <a:srgbClr val="FF0066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8"/>
    <p:restoredTop sz="79680"/>
  </p:normalViewPr>
  <p:slideViewPr>
    <p:cSldViewPr snapToGrid="0">
      <p:cViewPr>
        <p:scale>
          <a:sx n="79" d="100"/>
          <a:sy n="79" d="100"/>
        </p:scale>
        <p:origin x="800" y="408"/>
      </p:cViewPr>
      <p:guideLst>
        <p:guide pos="3840"/>
        <p:guide orient="horz" pos="2160"/>
        <p:guide pos="264"/>
        <p:guide orient="horz" pos="744"/>
        <p:guide pos="3216"/>
        <p:guide pos="2568"/>
        <p:guide pos="50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987E4-3601-B54C-878E-8FD46DFC68E0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DA00-B48D-D74F-8317-6FAFADDE4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5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7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806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224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3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987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Google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Tabs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Various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dimension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fit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user’s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mental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model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content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category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More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than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one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37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61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9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26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12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going to</a:t>
            </a:r>
            <a:r>
              <a:rPr lang="zh-CN" altLang="en-US" dirty="0"/>
              <a:t> </a:t>
            </a:r>
            <a:r>
              <a:rPr lang="en-US" altLang="zh-CN" dirty="0"/>
              <a:t>unpack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flatten.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90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543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have intention to personalize content now</a:t>
            </a:r>
          </a:p>
          <a:p>
            <a:endParaRPr lang="en-US" dirty="0"/>
          </a:p>
          <a:p>
            <a:r>
              <a:rPr lang="en-US" dirty="0"/>
              <a:t>The pop up close and transform to a window on the top of the [for you] page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388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have intention to personalize content now</a:t>
            </a:r>
          </a:p>
          <a:p>
            <a:endParaRPr lang="en-US" dirty="0"/>
          </a:p>
          <a:p>
            <a:r>
              <a:rPr lang="en-US" dirty="0"/>
              <a:t>The pop up close and transform to a window on the top of the [for you] page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657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219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783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871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58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865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pPr>
              <a:defRPr/>
            </a:pP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Star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filled</a:t>
            </a:r>
          </a:p>
          <a:p>
            <a:pPr>
              <a:defRPr/>
            </a:pP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Location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keep</a:t>
            </a:r>
          </a:p>
          <a:p>
            <a:pPr>
              <a:defRPr/>
            </a:pPr>
            <a:endParaRPr lang="en-US" altLang="zh-CN" sz="1200" dirty="0">
              <a:solidFill>
                <a:prstClr val="white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undo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lang="en-US" sz="12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930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View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Follow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Search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unfollow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460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" panose="020B0502040204020203" pitchFamily="34" charset="0"/>
              </a:rPr>
              <a:t>COMPETITOR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" panose="020B0502040204020203" pitchFamily="34" charset="0"/>
              </a:rPr>
              <a:t>‘S SOLUTION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Flipboard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Fill,</a:t>
            </a:r>
            <a:r>
              <a:rPr lang="zh-CN" altLang="en-US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recommend</a:t>
            </a:r>
            <a:r>
              <a:rPr lang="zh-CN" altLang="en-US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lang="en-US" altLang="zh-CN" sz="1200" b="1" dirty="0">
              <a:solidFill>
                <a:prstClr val="white"/>
              </a:solidFill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prstClr val="white"/>
              </a:solidFill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Microsoft</a:t>
            </a:r>
            <a:r>
              <a:rPr lang="zh-CN" altLang="en-US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news</a:t>
            </a:r>
            <a:r>
              <a:rPr lang="zh-CN" altLang="en-US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lang="en-US" altLang="zh-CN" sz="1200" b="1" dirty="0">
              <a:solidFill>
                <a:prstClr val="white"/>
              </a:solidFill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Fill,</a:t>
            </a:r>
            <a:r>
              <a:rPr lang="zh-CN" altLang="en-US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recommend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prstClr val="white"/>
              </a:solidFill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Google</a:t>
            </a:r>
            <a:r>
              <a:rPr lang="zh-CN" altLang="en-US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News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Search,</a:t>
            </a:r>
            <a:r>
              <a:rPr lang="zh-CN" altLang="en-US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recommend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prstClr val="white"/>
              </a:solidFill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Reuters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Fill,</a:t>
            </a:r>
            <a:r>
              <a:rPr lang="zh-CN" altLang="en-US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b="1" dirty="0">
                <a:solidFill>
                  <a:prstClr val="white"/>
                </a:solidFill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Search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pPr>
              <a:defRPr/>
            </a:pP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Star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filled</a:t>
            </a:r>
          </a:p>
          <a:p>
            <a:pPr>
              <a:defRPr/>
            </a:pP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Location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keep</a:t>
            </a:r>
          </a:p>
          <a:p>
            <a:pPr>
              <a:defRPr/>
            </a:pPr>
            <a:endParaRPr lang="en-US" altLang="zh-CN" sz="1200" dirty="0">
              <a:solidFill>
                <a:prstClr val="white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undo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lang="en-US" sz="12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177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>
              <a:defRPr/>
            </a:pP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Star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filled</a:t>
            </a:r>
          </a:p>
          <a:p>
            <a:pPr>
              <a:defRPr/>
            </a:pP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Location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keep</a:t>
            </a:r>
          </a:p>
          <a:p>
            <a:pPr>
              <a:defRPr/>
            </a:pPr>
            <a:endParaRPr lang="en-US" altLang="zh-CN" sz="1200" dirty="0">
              <a:solidFill>
                <a:prstClr val="white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undo</a:t>
            </a:r>
            <a:r>
              <a:rPr lang="zh-CN" altLang="en-US" sz="1200" dirty="0">
                <a:solidFill>
                  <a:prstClr val="whit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lang="en-US" sz="1200" dirty="0">
              <a:solidFill>
                <a:prstClr val="white"/>
              </a:solidFill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252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777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859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pPr lvl="0"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After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followed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lang="en-US" altLang="zh-CN" b="1" dirty="0">
              <a:solidFill>
                <a:srgbClr val="00FFFF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You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can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result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immediately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my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following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lang="en-US" b="1" dirty="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226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88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04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When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emerging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reading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list,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while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scrolling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down,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content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getting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not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up-to-date.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8790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80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breaking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sense.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talking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boring.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6179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1417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Instagram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floating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button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notify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posts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Reuters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Tiny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refresh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notification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with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number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category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774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6427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area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while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certain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number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ready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number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instructions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load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Search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result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Top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stories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For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you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Category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page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many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could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Cons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won’t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triggered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only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have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few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don’t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exact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content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them,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tap,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also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lost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current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reading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progress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324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area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while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certain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number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ready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number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instructions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load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Search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result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Top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stories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For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you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Category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page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many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could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Cons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won’t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triggered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only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have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few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don’t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exact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content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them,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tap,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also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lost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current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reading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progress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2536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8568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3228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diffrentieate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read/unread</a:t>
            </a:r>
            <a:r>
              <a:rPr lang="zh-CN" altLang="en-US" dirty="0"/>
              <a:t> </a:t>
            </a:r>
            <a:r>
              <a:rPr lang="en-US" altLang="zh-CN" dirty="0" err="1"/>
              <a:t>stutas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2DA00-B48D-D74F-8317-6FAFADDE49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0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area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while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certain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number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ready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number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instructions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list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load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Search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result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Top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stories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For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you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Category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Segoe UI Light" panose="020B0502040204020203" pitchFamily="34" charset="0"/>
              </a:rPr>
              <a:t>page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many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could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how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function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Cons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won’t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triggered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only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have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few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articles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don’t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exact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content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them,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tap,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also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lost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current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reading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progress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5183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going to</a:t>
            </a:r>
            <a:r>
              <a:rPr lang="zh-CN" altLang="en-US" dirty="0"/>
              <a:t> </a:t>
            </a:r>
            <a:r>
              <a:rPr lang="en-US" altLang="zh-CN" dirty="0"/>
              <a:t>unpack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pain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flatten.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386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reasons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new,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focus,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interest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actively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boring.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EA3AB-7C2B-3F4E-9DF2-41366058A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6093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attract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7327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0696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lvl="0"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After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followed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lang="en-US" altLang="zh-CN" b="1" dirty="0">
              <a:solidFill>
                <a:srgbClr val="00FFFF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You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can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result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immediately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my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following</a:t>
            </a:r>
            <a:r>
              <a:rPr lang="zh-CN" altLang="en-US" b="1" dirty="0">
                <a:solidFill>
                  <a:srgbClr val="00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lang="en-US" b="1" dirty="0">
              <a:solidFill>
                <a:srgbClr val="00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8905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0871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0033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9433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8870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1182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reasons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new,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focus,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interest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actively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boring.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EA3AB-7C2B-3F4E-9DF2-41366058A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7577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I’ve</a:t>
            </a:r>
            <a:r>
              <a:rPr lang="zh-CN" altLang="en-US" dirty="0"/>
              <a:t> </a:t>
            </a:r>
            <a:r>
              <a:rPr lang="en-US" altLang="zh-CN" dirty="0"/>
              <a:t>explored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Found.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67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certainly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passive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experience.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932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72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I’ve</a:t>
            </a:r>
            <a:r>
              <a:rPr lang="zh-CN" altLang="en-US" dirty="0"/>
              <a:t> </a:t>
            </a:r>
            <a:r>
              <a:rPr lang="en-US" altLang="zh-CN" dirty="0"/>
              <a:t>explored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Found.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8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I’ve</a:t>
            </a:r>
            <a:r>
              <a:rPr lang="zh-CN" altLang="en-US" dirty="0"/>
              <a:t> </a:t>
            </a:r>
            <a:r>
              <a:rPr lang="en-US" altLang="zh-CN" dirty="0"/>
              <a:t>explored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Found.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937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couldn’t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  <a:r>
              <a:rPr lang="zh-CN" altLang="en-US" dirty="0"/>
              <a:t> </a:t>
            </a: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82DA00-B48D-D74F-8317-6FAFADDE49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73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5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E413E7-6986-4660-AD61-D577AFEDE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1271293" y="5292284"/>
            <a:ext cx="636079" cy="6157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A47F71-B81B-4E1F-8531-C1C32E50A994}"/>
              </a:ext>
            </a:extLst>
          </p:cNvPr>
          <p:cNvSpPr txBox="1"/>
          <p:nvPr userDrawn="1"/>
        </p:nvSpPr>
        <p:spPr>
          <a:xfrm>
            <a:off x="1991878" y="5538729"/>
            <a:ext cx="292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10/12/2017</a:t>
            </a:r>
          </a:p>
        </p:txBody>
      </p:sp>
    </p:spTree>
    <p:extLst>
      <p:ext uri="{BB962C8B-B14F-4D97-AF65-F5344CB8AC3E}">
        <p14:creationId xmlns:p14="http://schemas.microsoft.com/office/powerpoint/2010/main" val="270972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AAA-7DA5-461F-BE6D-D83E19BC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10515600" cy="790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53CDF-88D4-4D82-9E9A-D719E85F8D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1B7E2F-9A63-4718-9006-9B72699BE2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2390239"/>
            <a:ext cx="10515600" cy="15527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F0A973-DCEB-4242-8A1C-167FF06A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4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1600200"/>
            <a:ext cx="9864745" cy="4876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98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A1AACF-7606-4BB6-B068-9DED07E8B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0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1C39-5C8C-4089-806C-156778BEA3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1600200"/>
            <a:ext cx="10204450" cy="4346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and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D01B-7BA8-4740-888B-27069951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77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221F850-2793-465E-A405-B2616888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4" y="810161"/>
            <a:ext cx="10515600" cy="79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547303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0728-70CB-4621-8186-1C9CE0475F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2023427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1: Something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4D03B84-FE05-4F2C-BEAE-6554F8024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2998" y="3764892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200B4-2679-4552-8224-BBA3D2376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2997" y="3241016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2: Something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5A43BC-103B-4DAC-9EC9-207F726060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2996" y="4982481"/>
            <a:ext cx="10515600" cy="6807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Quick summary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98D53-837C-459D-B5A4-56681FE24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995" y="4458605"/>
            <a:ext cx="10515599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Checkpoint 3: Something here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1066A3-4F43-4B7C-A831-0380DE090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EFAE2E-6B1F-494C-A3B6-4CD60B19B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0"/>
          <a:stretch/>
        </p:blipFill>
        <p:spPr>
          <a:xfrm>
            <a:off x="236578" y="6308370"/>
            <a:ext cx="297954" cy="288444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8313308-984E-41F6-962C-476AB89B6A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0240" y="6291931"/>
            <a:ext cx="1263958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F964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8</a:t>
            </a:r>
            <a:r>
              <a:rPr lang="en-US"/>
              <a:t> 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4A78A17-B98A-4019-971B-8B7BE14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97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1625683"/>
            <a:ext cx="10204449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AAF6E-8678-4225-BECF-7348909017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7C3D8C-0840-4E0B-837A-1EF5A54E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2E1E-63FC-4D03-9B9A-58C6A9C2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800100"/>
            <a:ext cx="10204450" cy="800100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C9523-AC7E-4D16-A6FD-C2A241A9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1625683"/>
            <a:ext cx="4876800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8339CE-7D51-4AE6-A9F9-7DCD84E4D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568" y="1625683"/>
            <a:ext cx="5041232" cy="4502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9E987-621B-434B-A720-63001F88E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A91FE1-16E8-440C-9EC1-D3B89516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8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D425DF-4515-4DF7-84DB-F634ECE34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2400300"/>
            <a:ext cx="10515600" cy="108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16DE1D6-2031-42B3-8535-1D8A14AC6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15005"/>
            <a:ext cx="4969683" cy="42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Your name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9D872-F814-479E-8DD2-F1676E1FE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>
            <a:off x="10875549" y="3015170"/>
            <a:ext cx="1316451" cy="3842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22A3FE-BE58-40CC-8057-CE450E281D2C}"/>
              </a:ext>
            </a:extLst>
          </p:cNvPr>
          <p:cNvSpPr txBox="1"/>
          <p:nvPr userDrawn="1"/>
        </p:nvSpPr>
        <p:spPr>
          <a:xfrm>
            <a:off x="1143000" y="1677371"/>
            <a:ext cx="2893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969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9169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ED45BA-B4A9-48AE-BE8B-CBC7A50C5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011" b="42268"/>
          <a:stretch/>
        </p:blipFill>
        <p:spPr>
          <a:xfrm rot="16200000" flipH="1">
            <a:off x="10577106" y="5243106"/>
            <a:ext cx="824118" cy="24056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DABCB-F55E-46DB-AEEE-962F8C98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42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EDEE1457-1127-4382-AD19-13228E1A17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34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DDE0D-AC1F-416A-A844-A2F66ECA2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1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4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29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06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6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20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4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30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45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9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95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41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021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14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85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55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7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834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07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598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310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70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2019/9/19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5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969FF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0">
          <p15:clr>
            <a:srgbClr val="F26B43"/>
          </p15:clr>
        </p15:guide>
        <p15:guide id="2" orient="horz" pos="1008">
          <p15:clr>
            <a:srgbClr val="F26B43"/>
          </p15:clr>
        </p15:guide>
        <p15:guide id="3" orient="horz" pos="5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18DFD-EA68-224C-9EFA-9CCFB15B8A9D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E9C9A-06C7-124F-B26C-C7BA96F4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1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C0548-8968-984D-969E-E980A921768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7CFDC-556A-6343-81D2-A0BE04412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59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gif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2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41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7" Type="http://schemas.openxmlformats.org/officeDocument/2006/relationships/image" Target="../media/image59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5CEA6-53ED-0145-88D8-FD6B73533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0342" r="3410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D8465A-2A83-4DFE-AF3A-684557D0E40C}"/>
              </a:ext>
            </a:extLst>
          </p:cNvPr>
          <p:cNvSpPr/>
          <p:nvPr/>
        </p:nvSpPr>
        <p:spPr>
          <a:xfrm>
            <a:off x="879339" y="1478584"/>
            <a:ext cx="927825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LOST</a:t>
            </a:r>
            <a:r>
              <a:rPr lang="zh-CN" altLang="en-US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&amp;</a:t>
            </a:r>
          </a:p>
          <a:p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FOUND</a:t>
            </a:r>
            <a:endParaRPr lang="en-US" altLang="zh-TW" sz="8800" b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2148A-42F4-4945-BFED-9ED47DBEBAA4}"/>
              </a:ext>
            </a:extLst>
          </p:cNvPr>
          <p:cNvSpPr txBox="1"/>
          <p:nvPr/>
        </p:nvSpPr>
        <p:spPr>
          <a:xfrm>
            <a:off x="960711" y="4279351"/>
            <a:ext cx="502445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BING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NEWS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VERTICAL</a:t>
            </a:r>
          </a:p>
          <a:p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MOBILE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DESIGN</a:t>
            </a:r>
            <a:r>
              <a:rPr lang="zh-CN" altLang="en-US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sz="2400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EXPLORATION</a:t>
            </a:r>
          </a:p>
          <a:p>
            <a:endParaRPr lang="en-US" altLang="zh-CN" b="1" spc="20" dirty="0">
              <a:solidFill>
                <a:srgbClr val="00FFFF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altLang="zh-CN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MENTOR</a:t>
            </a:r>
            <a:r>
              <a:rPr lang="zh-CN" altLang="en-US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YAN</a:t>
            </a:r>
            <a:r>
              <a:rPr lang="zh-CN" altLang="en-US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rgbClr val="00FFFF"/>
                </a:solidFill>
                <a:latin typeface="Segoe UI Semibold" charset="0"/>
                <a:ea typeface="Segoe UI Semibold" charset="0"/>
                <a:cs typeface="Segoe UI Semibold" charset="0"/>
              </a:rPr>
              <a:t>YAN</a:t>
            </a:r>
          </a:p>
          <a:p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YIFEI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GONG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SEPTEMBER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altLang="zh-CN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2019</a:t>
            </a:r>
            <a:r>
              <a:rPr lang="zh-CN" altLang="en-US" b="1" spc="2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endParaRPr lang="en-US" b="1" spc="20" dirty="0">
              <a:solidFill>
                <a:schemeClr val="bg1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86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0" y="3157072"/>
            <a:ext cx="88199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Feel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is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attractive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not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engaging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685899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0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Current</a:t>
            </a:r>
            <a:r>
              <a:rPr kumimoji="0" lang="zh-CN" altLang="en-US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Problem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 news app users say they want personalized content, but 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few have taken steps to get it</a:t>
            </a:r>
            <a: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.</a:t>
            </a:r>
            <a:r>
              <a:rPr kumimoji="0" lang="zh-CN" alt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40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0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3FBE43-5D97-DB48-B31C-511DC31C16D2}"/>
              </a:ext>
            </a:extLst>
          </p:cNvPr>
          <p:cNvSpPr/>
          <p:nvPr/>
        </p:nvSpPr>
        <p:spPr>
          <a:xfrm>
            <a:off x="278969" y="2603715"/>
            <a:ext cx="11592558" cy="1534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DECEFD-ABDA-1648-BA7F-38EA917382FA}"/>
              </a:ext>
            </a:extLst>
          </p:cNvPr>
          <p:cNvSpPr/>
          <p:nvPr/>
        </p:nvSpPr>
        <p:spPr>
          <a:xfrm>
            <a:off x="1550964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00FFFF"/>
              </a:solidFill>
              <a:latin typeface="Calibri" panose="020F0502020204030204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FC867F-6E75-3A42-B1A9-DE7DDA10DD0B}"/>
              </a:ext>
            </a:extLst>
          </p:cNvPr>
          <p:cNvCxnSpPr>
            <a:cxnSpLocks/>
          </p:cNvCxnSpPr>
          <p:nvPr/>
        </p:nvCxnSpPr>
        <p:spPr>
          <a:xfrm>
            <a:off x="1785140" y="3194824"/>
            <a:ext cx="279972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A990885-073A-B44E-B6BE-37D0935D73A1}"/>
              </a:ext>
            </a:extLst>
          </p:cNvPr>
          <p:cNvSpPr/>
          <p:nvPr/>
        </p:nvSpPr>
        <p:spPr>
          <a:xfrm>
            <a:off x="4584866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E21ECA-D273-BA44-8056-0E309F8B1335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 flipV="1">
            <a:off x="4819042" y="1766031"/>
            <a:ext cx="2654039" cy="1428793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DC37696-7CCC-8A4D-B6DB-0EF909C3CD76}"/>
              </a:ext>
            </a:extLst>
          </p:cNvPr>
          <p:cNvSpPr/>
          <p:nvPr/>
        </p:nvSpPr>
        <p:spPr>
          <a:xfrm>
            <a:off x="10285334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1831BB-0E36-7E49-91AE-BA363D5198F9}"/>
              </a:ext>
            </a:extLst>
          </p:cNvPr>
          <p:cNvSpPr txBox="1"/>
          <p:nvPr/>
        </p:nvSpPr>
        <p:spPr>
          <a:xfrm>
            <a:off x="471203" y="3429000"/>
            <a:ext cx="23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</a:rPr>
              <a:t>-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C784C-1A71-9842-98BB-0B59D075791A}"/>
              </a:ext>
            </a:extLst>
          </p:cNvPr>
          <p:cNvSpPr txBox="1"/>
          <p:nvPr/>
        </p:nvSpPr>
        <p:spPr>
          <a:xfrm>
            <a:off x="3429808" y="3429000"/>
            <a:ext cx="2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Browse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News</a:t>
            </a:r>
            <a:r>
              <a:rPr lang="en-US" altLang="zh-CN" dirty="0">
                <a:solidFill>
                  <a:srgbClr val="00FFFF"/>
                </a:solidFill>
              </a:rPr>
              <a:t> On</a:t>
            </a:r>
            <a:r>
              <a:rPr lang="zh-CN" altLang="en-US" dirty="0">
                <a:solidFill>
                  <a:srgbClr val="00FFFF"/>
                </a:solidFill>
              </a:rPr>
              <a:t> </a:t>
            </a:r>
            <a:r>
              <a:rPr lang="en-US" altLang="zh-CN" dirty="0">
                <a:solidFill>
                  <a:srgbClr val="00FFFF"/>
                </a:solidFill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1B0AB1-C472-4E49-A9BF-0E6F39699D2F}"/>
              </a:ext>
            </a:extLst>
          </p:cNvPr>
          <p:cNvSpPr txBox="1"/>
          <p:nvPr/>
        </p:nvSpPr>
        <p:spPr>
          <a:xfrm>
            <a:off x="6233832" y="1103979"/>
            <a:ext cx="276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</a:t>
            </a:r>
            <a:r>
              <a:rPr lang="en-US" altLang="zh-CN" dirty="0" err="1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ize</a:t>
            </a:r>
            <a:r>
              <a:rPr lang="zh-CN" altLang="en-US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On</a:t>
            </a:r>
            <a:r>
              <a:rPr lang="zh-CN" altLang="en-US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Desktop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59B991-2096-FE4C-9FD9-13D7CF7E430C}"/>
              </a:ext>
            </a:extLst>
          </p:cNvPr>
          <p:cNvSpPr txBox="1"/>
          <p:nvPr/>
        </p:nvSpPr>
        <p:spPr>
          <a:xfrm>
            <a:off x="8930178" y="3429000"/>
            <a:ext cx="294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Back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Read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758BBC-21BB-F44D-B50A-CFB7F23CD4ED}"/>
              </a:ext>
            </a:extLst>
          </p:cNvPr>
          <p:cNvSpPr/>
          <p:nvPr/>
        </p:nvSpPr>
        <p:spPr>
          <a:xfrm>
            <a:off x="7473081" y="1648943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C7839B-2648-0B47-BABB-389F482911A4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7707257" y="1766031"/>
            <a:ext cx="2578077" cy="1428793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FE0D54-6BD8-D444-998A-A2422C85A58D}"/>
              </a:ext>
            </a:extLst>
          </p:cNvPr>
          <p:cNvSpPr txBox="1"/>
          <p:nvPr/>
        </p:nvSpPr>
        <p:spPr>
          <a:xfrm>
            <a:off x="278818" y="2111095"/>
            <a:ext cx="2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MOBILE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SCENARIO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01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305615"/>
            <a:ext cx="92098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User’s</a:t>
            </a:r>
            <a:r>
              <a:rPr kumimoji="0" lang="zh-CN" altLang="en-US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People want easier, more immediate ways to personalize their feed to make it more useful and engaging.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1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3FBE43-5D97-DB48-B31C-511DC31C16D2}"/>
              </a:ext>
            </a:extLst>
          </p:cNvPr>
          <p:cNvSpPr/>
          <p:nvPr/>
        </p:nvSpPr>
        <p:spPr>
          <a:xfrm>
            <a:off x="278969" y="2603715"/>
            <a:ext cx="11592558" cy="1534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DECEFD-ABDA-1648-BA7F-38EA917382FA}"/>
              </a:ext>
            </a:extLst>
          </p:cNvPr>
          <p:cNvSpPr/>
          <p:nvPr/>
        </p:nvSpPr>
        <p:spPr>
          <a:xfrm>
            <a:off x="1550964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00FFFF"/>
              </a:solidFill>
              <a:latin typeface="Calibri" panose="020F0502020204030204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FC867F-6E75-3A42-B1A9-DE7DDA10DD0B}"/>
              </a:ext>
            </a:extLst>
          </p:cNvPr>
          <p:cNvCxnSpPr>
            <a:cxnSpLocks/>
          </p:cNvCxnSpPr>
          <p:nvPr/>
        </p:nvCxnSpPr>
        <p:spPr>
          <a:xfrm>
            <a:off x="1785140" y="3194824"/>
            <a:ext cx="2799726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A990885-073A-B44E-B6BE-37D0935D73A1}"/>
              </a:ext>
            </a:extLst>
          </p:cNvPr>
          <p:cNvSpPr/>
          <p:nvPr/>
        </p:nvSpPr>
        <p:spPr>
          <a:xfrm>
            <a:off x="4584866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E21ECA-D273-BA44-8056-0E309F8B1335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 flipV="1">
            <a:off x="4819042" y="1766031"/>
            <a:ext cx="2654039" cy="1428793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DC37696-7CCC-8A4D-B6DB-0EF909C3CD76}"/>
              </a:ext>
            </a:extLst>
          </p:cNvPr>
          <p:cNvSpPr/>
          <p:nvPr/>
        </p:nvSpPr>
        <p:spPr>
          <a:xfrm>
            <a:off x="10285334" y="3077736"/>
            <a:ext cx="234176" cy="23417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1831BB-0E36-7E49-91AE-BA363D5198F9}"/>
              </a:ext>
            </a:extLst>
          </p:cNvPr>
          <p:cNvSpPr txBox="1"/>
          <p:nvPr/>
        </p:nvSpPr>
        <p:spPr>
          <a:xfrm>
            <a:off x="471203" y="3429000"/>
            <a:ext cx="23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</a:rPr>
              <a:t>-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C784C-1A71-9842-98BB-0B59D075791A}"/>
              </a:ext>
            </a:extLst>
          </p:cNvPr>
          <p:cNvSpPr txBox="1"/>
          <p:nvPr/>
        </p:nvSpPr>
        <p:spPr>
          <a:xfrm>
            <a:off x="3429808" y="3429000"/>
            <a:ext cx="2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Browse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News</a:t>
            </a:r>
            <a:r>
              <a:rPr lang="en-US" altLang="zh-CN" dirty="0">
                <a:solidFill>
                  <a:srgbClr val="00FFFF"/>
                </a:solidFill>
              </a:rPr>
              <a:t> On</a:t>
            </a:r>
            <a:r>
              <a:rPr lang="zh-CN" altLang="en-US" dirty="0">
                <a:solidFill>
                  <a:srgbClr val="00FFFF"/>
                </a:solidFill>
              </a:rPr>
              <a:t> </a:t>
            </a:r>
            <a:r>
              <a:rPr lang="en-US" altLang="zh-CN" dirty="0">
                <a:solidFill>
                  <a:srgbClr val="00FFFF"/>
                </a:solidFill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1B0AB1-C472-4E49-A9BF-0E6F39699D2F}"/>
              </a:ext>
            </a:extLst>
          </p:cNvPr>
          <p:cNvSpPr txBox="1"/>
          <p:nvPr/>
        </p:nvSpPr>
        <p:spPr>
          <a:xfrm>
            <a:off x="6233832" y="1103979"/>
            <a:ext cx="276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</a:t>
            </a:r>
            <a:r>
              <a:rPr lang="en-US" altLang="zh-CN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ize</a:t>
            </a:r>
            <a:r>
              <a:rPr lang="zh-CN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On</a:t>
            </a:r>
            <a:r>
              <a:rPr lang="zh-CN" alt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Desktop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59B991-2096-FE4C-9FD9-13D7CF7E430C}"/>
              </a:ext>
            </a:extLst>
          </p:cNvPr>
          <p:cNvSpPr txBox="1"/>
          <p:nvPr/>
        </p:nvSpPr>
        <p:spPr>
          <a:xfrm>
            <a:off x="8930178" y="3429000"/>
            <a:ext cx="294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Continu</a:t>
            </a:r>
            <a:r>
              <a:rPr lang="en-US" altLang="zh-CN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e</a:t>
            </a:r>
            <a:r>
              <a:rPr lang="zh-CN" altLang="en-US" dirty="0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00FFFF"/>
                </a:solidFill>
                <a:latin typeface="Calibri" panose="020F0502020204030204"/>
                <a:ea typeface="等线" panose="02010600030101010101" pitchFamily="2" charset="-122"/>
              </a:rPr>
              <a:t>Tobrowse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758BBC-21BB-F44D-B50A-CFB7F23CD4ED}"/>
              </a:ext>
            </a:extLst>
          </p:cNvPr>
          <p:cNvSpPr/>
          <p:nvPr/>
        </p:nvSpPr>
        <p:spPr>
          <a:xfrm>
            <a:off x="7473081" y="1648943"/>
            <a:ext cx="234176" cy="234176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C7839B-2648-0B47-BABB-389F482911A4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7707257" y="1766031"/>
            <a:ext cx="2578077" cy="1428793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FE0D54-6BD8-D444-998A-A2422C85A58D}"/>
              </a:ext>
            </a:extLst>
          </p:cNvPr>
          <p:cNvSpPr txBox="1"/>
          <p:nvPr/>
        </p:nvSpPr>
        <p:spPr>
          <a:xfrm>
            <a:off x="278818" y="2111095"/>
            <a:ext cx="2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MOBILE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SCENARIO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4551A-089C-F944-A5A2-A8306381AAB6}"/>
              </a:ext>
            </a:extLst>
          </p:cNvPr>
          <p:cNvSpPr txBox="1"/>
          <p:nvPr/>
        </p:nvSpPr>
        <p:spPr>
          <a:xfrm>
            <a:off x="6523588" y="4665370"/>
            <a:ext cx="449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Expected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Efficiency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Shorter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Path,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o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Scenario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</a:rPr>
              <a:t>Shifting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794AFC-F394-4342-ADC3-5332BDA37C1D}"/>
              </a:ext>
            </a:extLst>
          </p:cNvPr>
          <p:cNvSpPr txBox="1"/>
          <p:nvPr/>
        </p:nvSpPr>
        <p:spPr>
          <a:xfrm>
            <a:off x="6417570" y="3428963"/>
            <a:ext cx="239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Personal</a:t>
            </a:r>
            <a:r>
              <a:rPr lang="en-US" altLang="zh-CN" dirty="0" err="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ize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On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Mobile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185565D-0DCB-0D43-84DB-86D6669C6821}"/>
              </a:ext>
            </a:extLst>
          </p:cNvPr>
          <p:cNvSpPr/>
          <p:nvPr/>
        </p:nvSpPr>
        <p:spPr>
          <a:xfrm>
            <a:off x="7473081" y="3079899"/>
            <a:ext cx="234176" cy="234176"/>
          </a:xfrm>
          <a:prstGeom prst="ellipse">
            <a:avLst/>
          </a:prstGeom>
          <a:solidFill>
            <a:srgbClr val="00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970D1A-5177-5E46-B6A9-4200C768145F}"/>
              </a:ext>
            </a:extLst>
          </p:cNvPr>
          <p:cNvCxnSpPr>
            <a:cxnSpLocks/>
            <a:stCxn id="23" idx="2"/>
            <a:endCxn id="20" idx="6"/>
          </p:cNvCxnSpPr>
          <p:nvPr/>
        </p:nvCxnSpPr>
        <p:spPr>
          <a:xfrm flipH="1" flipV="1">
            <a:off x="4819042" y="3194824"/>
            <a:ext cx="2654039" cy="2163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859ECC-ECAF-684A-9F29-9269F9A65BF3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7707257" y="3194824"/>
            <a:ext cx="2578077" cy="2163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4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967335"/>
            <a:ext cx="11234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Make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Easier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lvl="0" algn="ctr"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Personalization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en-US" altLang="zh-CN" b="1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HMW</a:t>
            </a:r>
            <a:endParaRPr lang="en-US" b="1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1148831" y="1250069"/>
            <a:ext cx="5236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D3DD2-4D86-A44C-BE3B-E2A15C22C802}"/>
              </a:ext>
            </a:extLst>
          </p:cNvPr>
          <p:cNvSpPr txBox="1"/>
          <p:nvPr/>
        </p:nvSpPr>
        <p:spPr>
          <a:xfrm>
            <a:off x="467645" y="53212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WATCHING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19AA6F-19BA-FA43-8CB0-C3B46376B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3" y="1134931"/>
            <a:ext cx="2520000" cy="4473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0D20E8C-5149-0A46-80C5-EAB2B34E6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40" y="1134931"/>
            <a:ext cx="2520000" cy="4473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9251C8-2EC1-E54F-B88B-BB53BA1EB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24" y="1134931"/>
            <a:ext cx="2520000" cy="4473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71CCF1-1573-234C-BB0C-748DBB0CDF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808" y="1134931"/>
            <a:ext cx="2520000" cy="447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F83EA5-FEA0-2641-BE05-2D975D4D7E44}"/>
              </a:ext>
            </a:extLst>
          </p:cNvPr>
          <p:cNvSpPr txBox="1"/>
          <p:nvPr/>
        </p:nvSpPr>
        <p:spPr>
          <a:xfrm>
            <a:off x="254163" y="585216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D0D47-0A45-1F47-A3FC-33103726FF71}"/>
              </a:ext>
            </a:extLst>
          </p:cNvPr>
          <p:cNvSpPr txBox="1"/>
          <p:nvPr/>
        </p:nvSpPr>
        <p:spPr>
          <a:xfrm>
            <a:off x="3286440" y="585216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Microsoft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C72508-06FA-CC4E-BEFB-C3CD6D43E5C4}"/>
              </a:ext>
            </a:extLst>
          </p:cNvPr>
          <p:cNvSpPr txBox="1"/>
          <p:nvPr/>
        </p:nvSpPr>
        <p:spPr>
          <a:xfrm>
            <a:off x="6318624" y="581938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AP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E0269-A673-4948-99E9-270FCAA0FB3A}"/>
              </a:ext>
            </a:extLst>
          </p:cNvPr>
          <p:cNvSpPr txBox="1"/>
          <p:nvPr/>
        </p:nvSpPr>
        <p:spPr>
          <a:xfrm>
            <a:off x="9350808" y="575842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196F028-38DE-924A-958B-D57AC13D3882}"/>
              </a:ext>
            </a:extLst>
          </p:cNvPr>
          <p:cNvSpPr txBox="1"/>
          <p:nvPr/>
        </p:nvSpPr>
        <p:spPr>
          <a:xfrm>
            <a:off x="3930369" y="1789093"/>
            <a:ext cx="43312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</a:t>
            </a:r>
            <a:r>
              <a:rPr lang="zh-CN" alt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800" b="1" dirty="0"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FUNCTION</a:t>
            </a:r>
            <a:r>
              <a:rPr lang="zh-CN" alt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lang="en-US" altLang="zh-CN" sz="2800" b="1" dirty="0"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REQUIRES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279AD-46D0-A442-9D85-5131668F7466}"/>
              </a:ext>
            </a:extLst>
          </p:cNvPr>
          <p:cNvSpPr txBox="1"/>
          <p:nvPr/>
        </p:nvSpPr>
        <p:spPr>
          <a:xfrm>
            <a:off x="3930369" y="4174997"/>
            <a:ext cx="433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HABIT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FORMATION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5B98-8A9D-B444-A453-C4B8062ABA70}"/>
              </a:ext>
            </a:extLst>
          </p:cNvPr>
          <p:cNvSpPr txBox="1"/>
          <p:nvPr/>
        </p:nvSpPr>
        <p:spPr>
          <a:xfrm>
            <a:off x="2437543" y="3258879"/>
            <a:ext cx="19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+mn-cs"/>
              </a:rPr>
              <a:t>Aware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ness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3B7E8-B1D3-274F-8D91-6D106897494B}"/>
              </a:ext>
            </a:extLst>
          </p:cNvPr>
          <p:cNvSpPr txBox="1"/>
          <p:nvPr/>
        </p:nvSpPr>
        <p:spPr>
          <a:xfrm>
            <a:off x="4792265" y="3258879"/>
            <a:ext cx="26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Understanding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759E2-6E9C-394A-BC27-D4FC695374DF}"/>
              </a:ext>
            </a:extLst>
          </p:cNvPr>
          <p:cNvSpPr txBox="1"/>
          <p:nvPr/>
        </p:nvSpPr>
        <p:spPr>
          <a:xfrm>
            <a:off x="7846978" y="3258879"/>
            <a:ext cx="161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06C3AF-5974-AB4F-857E-6AE0D600E9FA}"/>
              </a:ext>
            </a:extLst>
          </p:cNvPr>
          <p:cNvCxnSpPr>
            <a:cxnSpLocks/>
          </p:cNvCxnSpPr>
          <p:nvPr/>
        </p:nvCxnSpPr>
        <p:spPr>
          <a:xfrm>
            <a:off x="4527082" y="3507724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941580-18AC-FC42-A1F2-4148DE555017}"/>
              </a:ext>
            </a:extLst>
          </p:cNvPr>
          <p:cNvCxnSpPr>
            <a:cxnSpLocks/>
          </p:cNvCxnSpPr>
          <p:nvPr/>
        </p:nvCxnSpPr>
        <p:spPr>
          <a:xfrm>
            <a:off x="7581795" y="3507724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2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 28">
            <a:extLst>
              <a:ext uri="{FF2B5EF4-FFF2-40B4-BE49-F238E27FC236}">
                <a16:creationId xmlns:a16="http://schemas.microsoft.com/office/drawing/2014/main" id="{2C518250-9C09-9647-9F5E-86135CFE9463}"/>
              </a:ext>
            </a:extLst>
          </p:cNvPr>
          <p:cNvSpPr/>
          <p:nvPr/>
        </p:nvSpPr>
        <p:spPr>
          <a:xfrm rot="10800000">
            <a:off x="3300120" y="2876427"/>
            <a:ext cx="182323" cy="188204"/>
          </a:xfrm>
          <a:prstGeom prst="triangl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5B76FC-AD81-214A-AC6D-511846725E0A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latin typeface="Segoe" panose="020B0502040504020203" pitchFamily="34" charset="0"/>
              </a:rPr>
              <a:t>How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To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Let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Users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Know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The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Content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In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For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You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Could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Be</a:t>
            </a:r>
            <a:r>
              <a:rPr lang="zh-CN" altLang="en-US" sz="2000" dirty="0">
                <a:latin typeface="Segoe" panose="020B0502040504020203" pitchFamily="34" charset="0"/>
              </a:rPr>
              <a:t> </a:t>
            </a:r>
            <a:r>
              <a:rPr lang="en-US" altLang="zh-CN" sz="2000" dirty="0">
                <a:latin typeface="Segoe" panose="020B0502040504020203" pitchFamily="34" charset="0"/>
              </a:rPr>
              <a:t>Personalized?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107E-D01F-684F-8FD3-E701A5A3EB7D}"/>
              </a:ext>
            </a:extLst>
          </p:cNvPr>
          <p:cNvSpPr txBox="1"/>
          <p:nvPr/>
        </p:nvSpPr>
        <p:spPr>
          <a:xfrm>
            <a:off x="2437543" y="3261962"/>
            <a:ext cx="19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</a:rPr>
              <a:t>Aware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ness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9C88D7-FE1A-E148-B6BB-61648009893B}"/>
              </a:ext>
            </a:extLst>
          </p:cNvPr>
          <p:cNvSpPr txBox="1"/>
          <p:nvPr/>
        </p:nvSpPr>
        <p:spPr>
          <a:xfrm>
            <a:off x="4792265" y="3261962"/>
            <a:ext cx="26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Understanding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7ABC0-ED0A-234F-B6A1-F6C2DF9324BD}"/>
              </a:ext>
            </a:extLst>
          </p:cNvPr>
          <p:cNvSpPr txBox="1"/>
          <p:nvPr/>
        </p:nvSpPr>
        <p:spPr>
          <a:xfrm>
            <a:off x="7846978" y="3261962"/>
            <a:ext cx="161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79847-2E2F-A54B-B5F2-258A53D706D2}"/>
              </a:ext>
            </a:extLst>
          </p:cNvPr>
          <p:cNvCxnSpPr>
            <a:cxnSpLocks/>
          </p:cNvCxnSpPr>
          <p:nvPr/>
        </p:nvCxnSpPr>
        <p:spPr>
          <a:xfrm>
            <a:off x="4527082" y="3510807"/>
            <a:ext cx="265183" cy="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0A6AFD-DF71-0A40-978F-490B33D3BC40}"/>
              </a:ext>
            </a:extLst>
          </p:cNvPr>
          <p:cNvCxnSpPr>
            <a:cxnSpLocks/>
          </p:cNvCxnSpPr>
          <p:nvPr/>
        </p:nvCxnSpPr>
        <p:spPr>
          <a:xfrm>
            <a:off x="7581795" y="3510807"/>
            <a:ext cx="265183" cy="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47284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AE7855-59B1-EA4E-AB35-50CA5CA0F281}"/>
              </a:ext>
            </a:extLst>
          </p:cNvPr>
          <p:cNvSpPr/>
          <p:nvPr/>
        </p:nvSpPr>
        <p:spPr>
          <a:xfrm>
            <a:off x="8677475" y="1084187"/>
            <a:ext cx="2160000" cy="468962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874AD4-9136-ED46-B44D-D4D98CAC5E93}"/>
              </a:ext>
            </a:extLst>
          </p:cNvPr>
          <p:cNvGrpSpPr/>
          <p:nvPr/>
        </p:nvGrpSpPr>
        <p:grpSpPr>
          <a:xfrm>
            <a:off x="5043534" y="1084185"/>
            <a:ext cx="2160000" cy="4689625"/>
            <a:chOff x="5043534" y="1084185"/>
            <a:chExt cx="2160000" cy="46896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6E7B16-C210-8749-932C-C466C5F9C765}"/>
                </a:ext>
              </a:extLst>
            </p:cNvPr>
            <p:cNvSpPr/>
            <p:nvPr/>
          </p:nvSpPr>
          <p:spPr>
            <a:xfrm>
              <a:off x="5043534" y="1084185"/>
              <a:ext cx="2160000" cy="468962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0836D0-A7BE-974E-93A1-53D8AF5135B9}"/>
                </a:ext>
              </a:extLst>
            </p:cNvPr>
            <p:cNvSpPr/>
            <p:nvPr/>
          </p:nvSpPr>
          <p:spPr>
            <a:xfrm>
              <a:off x="5111148" y="1736664"/>
              <a:ext cx="1989984" cy="877410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EDA80A-7436-CD4C-A3FC-A8E2F8F84AFD}"/>
                </a:ext>
              </a:extLst>
            </p:cNvPr>
            <p:cNvSpPr/>
            <p:nvPr/>
          </p:nvSpPr>
          <p:spPr>
            <a:xfrm>
              <a:off x="5252210" y="1852973"/>
              <a:ext cx="1686630" cy="560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Personalize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Now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CD2BD9-17AC-AC47-B9CA-78B7CAA00465}"/>
              </a:ext>
            </a:extLst>
          </p:cNvPr>
          <p:cNvGrpSpPr/>
          <p:nvPr/>
        </p:nvGrpSpPr>
        <p:grpSpPr>
          <a:xfrm>
            <a:off x="1490787" y="1084186"/>
            <a:ext cx="2160000" cy="4689625"/>
            <a:chOff x="1490787" y="1084186"/>
            <a:chExt cx="2160000" cy="46896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986F1-4AD3-884C-9752-3E80620DDA32}"/>
                </a:ext>
              </a:extLst>
            </p:cNvPr>
            <p:cNvSpPr/>
            <p:nvPr/>
          </p:nvSpPr>
          <p:spPr>
            <a:xfrm>
              <a:off x="1490787" y="1084186"/>
              <a:ext cx="2160000" cy="468962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9C63EC-315E-8448-9A71-9280B6823083}"/>
                </a:ext>
              </a:extLst>
            </p:cNvPr>
            <p:cNvSpPr/>
            <p:nvPr/>
          </p:nvSpPr>
          <p:spPr>
            <a:xfrm>
              <a:off x="1573723" y="1984357"/>
              <a:ext cx="1989984" cy="2564446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A735B5-F200-B14F-8EDC-A79F29261B74}"/>
                </a:ext>
              </a:extLst>
            </p:cNvPr>
            <p:cNvSpPr/>
            <p:nvPr/>
          </p:nvSpPr>
          <p:spPr>
            <a:xfrm>
              <a:off x="1700512" y="3228897"/>
              <a:ext cx="1686630" cy="560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Personalize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Now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7056CF-FE8F-B94D-8CE1-A444302E35B1}"/>
                </a:ext>
              </a:extLst>
            </p:cNvPr>
            <p:cNvSpPr/>
            <p:nvPr/>
          </p:nvSpPr>
          <p:spPr>
            <a:xfrm>
              <a:off x="1719037" y="3889753"/>
              <a:ext cx="1686630" cy="5608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Later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28AD03-5F99-8B46-A43D-E8D9BA770C6B}"/>
              </a:ext>
            </a:extLst>
          </p:cNvPr>
          <p:cNvSpPr txBox="1"/>
          <p:nvPr/>
        </p:nvSpPr>
        <p:spPr>
          <a:xfrm>
            <a:off x="3915394" y="124355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087ACF-E338-0949-8B42-A82FA87B6C62}"/>
              </a:ext>
            </a:extLst>
          </p:cNvPr>
          <p:cNvSpPr/>
          <p:nvPr/>
        </p:nvSpPr>
        <p:spPr>
          <a:xfrm>
            <a:off x="1581967" y="2920933"/>
            <a:ext cx="1933088" cy="1026227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5C79919-F98F-B840-9E6D-A5256460625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515055" y="3429000"/>
            <a:ext cx="5162420" cy="5047"/>
          </a:xfrm>
          <a:prstGeom prst="bentConnector3">
            <a:avLst>
              <a:gd name="adj1" fmla="val 50000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59B482-F226-0D43-BD9F-4F662AFD4DE6}"/>
              </a:ext>
            </a:extLst>
          </p:cNvPr>
          <p:cNvSpPr txBox="1"/>
          <p:nvPr/>
        </p:nvSpPr>
        <p:spPr>
          <a:xfrm>
            <a:off x="1122352" y="5773812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Pop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2060C6-0D29-EC43-A532-DE16EEB5020C}"/>
              </a:ext>
            </a:extLst>
          </p:cNvPr>
          <p:cNvSpPr txBox="1"/>
          <p:nvPr/>
        </p:nvSpPr>
        <p:spPr>
          <a:xfrm>
            <a:off x="4713013" y="5773812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Quick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DE3A46-613F-D845-8C5A-44343B5E1000}"/>
              </a:ext>
            </a:extLst>
          </p:cNvPr>
          <p:cNvSpPr txBox="1"/>
          <p:nvPr/>
        </p:nvSpPr>
        <p:spPr>
          <a:xfrm>
            <a:off x="8315022" y="5773812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Personalization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Page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32F50-53ED-8B45-A010-7CE9B065974A}"/>
              </a:ext>
            </a:extLst>
          </p:cNvPr>
          <p:cNvSpPr/>
          <p:nvPr/>
        </p:nvSpPr>
        <p:spPr>
          <a:xfrm>
            <a:off x="1490787" y="1084185"/>
            <a:ext cx="2160000" cy="32079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76FC95-5BB8-E143-88A7-755F0FF2E603}"/>
              </a:ext>
            </a:extLst>
          </p:cNvPr>
          <p:cNvSpPr/>
          <p:nvPr/>
        </p:nvSpPr>
        <p:spPr>
          <a:xfrm>
            <a:off x="5041081" y="1084185"/>
            <a:ext cx="2160000" cy="32079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140B62-9380-744C-8E3E-7829B92E059A}"/>
              </a:ext>
            </a:extLst>
          </p:cNvPr>
          <p:cNvSpPr/>
          <p:nvPr/>
        </p:nvSpPr>
        <p:spPr>
          <a:xfrm>
            <a:off x="8675022" y="1080926"/>
            <a:ext cx="2160000" cy="32079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144374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0BD94-ECF0-C043-ACA0-87EBC9F7637C}"/>
              </a:ext>
            </a:extLst>
          </p:cNvPr>
          <p:cNvSpPr txBox="1"/>
          <p:nvPr/>
        </p:nvSpPr>
        <p:spPr>
          <a:xfrm>
            <a:off x="4524895" y="1474709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Internship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flashback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 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4E2DC-B0C5-3D45-81C9-B8308040F68E}"/>
              </a:ext>
            </a:extLst>
          </p:cNvPr>
          <p:cNvSpPr txBox="1"/>
          <p:nvPr/>
        </p:nvSpPr>
        <p:spPr>
          <a:xfrm>
            <a:off x="-389885" y="3890765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Sprints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7FB1A-9161-DA4C-854D-075D38039EC3}"/>
              </a:ext>
            </a:extLst>
          </p:cNvPr>
          <p:cNvSpPr txBox="1"/>
          <p:nvPr/>
        </p:nvSpPr>
        <p:spPr>
          <a:xfrm>
            <a:off x="2773680" y="3884414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Sprints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1AC8B-0C76-3A46-9054-70B15D560FED}"/>
              </a:ext>
            </a:extLst>
          </p:cNvPr>
          <p:cNvSpPr txBox="1"/>
          <p:nvPr/>
        </p:nvSpPr>
        <p:spPr>
          <a:xfrm>
            <a:off x="7617225" y="3884414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Sprints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3DC55-2768-4A4C-8CDB-791EA3E5DABF}"/>
              </a:ext>
            </a:extLst>
          </p:cNvPr>
          <p:cNvSpPr txBox="1"/>
          <p:nvPr/>
        </p:nvSpPr>
        <p:spPr>
          <a:xfrm>
            <a:off x="10844525" y="3884414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Sprints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F54A89-414B-B14F-BB07-86D2FCB9B205}"/>
              </a:ext>
            </a:extLst>
          </p:cNvPr>
          <p:cNvCxnSpPr>
            <a:cxnSpLocks/>
          </p:cNvCxnSpPr>
          <p:nvPr/>
        </p:nvCxnSpPr>
        <p:spPr>
          <a:xfrm flipV="1">
            <a:off x="4243070" y="3413760"/>
            <a:ext cx="975360" cy="76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ECF5B3-4CFE-7A4A-989A-D2FDE08E8B91}"/>
              </a:ext>
            </a:extLst>
          </p:cNvPr>
          <p:cNvCxnSpPr>
            <a:cxnSpLocks/>
          </p:cNvCxnSpPr>
          <p:nvPr/>
        </p:nvCxnSpPr>
        <p:spPr>
          <a:xfrm>
            <a:off x="5218430" y="3413760"/>
            <a:ext cx="867295" cy="777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8512B7-F168-974E-A884-1BD100600AF7}"/>
              </a:ext>
            </a:extLst>
          </p:cNvPr>
          <p:cNvCxnSpPr>
            <a:cxnSpLocks/>
          </p:cNvCxnSpPr>
          <p:nvPr/>
        </p:nvCxnSpPr>
        <p:spPr>
          <a:xfrm flipV="1">
            <a:off x="6085725" y="3413760"/>
            <a:ext cx="975360" cy="76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CF955C-958C-984C-9D50-C1DEA7A58E75}"/>
              </a:ext>
            </a:extLst>
          </p:cNvPr>
          <p:cNvCxnSpPr>
            <a:cxnSpLocks/>
          </p:cNvCxnSpPr>
          <p:nvPr/>
        </p:nvCxnSpPr>
        <p:spPr>
          <a:xfrm>
            <a:off x="7061085" y="3413760"/>
            <a:ext cx="867295" cy="777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BBC400-BCB9-6243-9FD8-641C757C91EA}"/>
              </a:ext>
            </a:extLst>
          </p:cNvPr>
          <p:cNvCxnSpPr>
            <a:cxnSpLocks/>
          </p:cNvCxnSpPr>
          <p:nvPr/>
        </p:nvCxnSpPr>
        <p:spPr>
          <a:xfrm>
            <a:off x="4288790" y="4191000"/>
            <a:ext cx="929640" cy="75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F82CF8-4C49-FC40-B412-83123AF875A4}"/>
              </a:ext>
            </a:extLst>
          </p:cNvPr>
          <p:cNvCxnSpPr>
            <a:cxnSpLocks/>
          </p:cNvCxnSpPr>
          <p:nvPr/>
        </p:nvCxnSpPr>
        <p:spPr>
          <a:xfrm flipV="1">
            <a:off x="5218430" y="4206240"/>
            <a:ext cx="867295" cy="735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33CFB2-CE36-E144-AB7E-2DE7BBB2C85F}"/>
              </a:ext>
            </a:extLst>
          </p:cNvPr>
          <p:cNvCxnSpPr>
            <a:cxnSpLocks/>
          </p:cNvCxnSpPr>
          <p:nvPr/>
        </p:nvCxnSpPr>
        <p:spPr>
          <a:xfrm>
            <a:off x="6085725" y="4206240"/>
            <a:ext cx="975360" cy="735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EC1C78-F625-3D44-9DAF-23F325190E58}"/>
              </a:ext>
            </a:extLst>
          </p:cNvPr>
          <p:cNvCxnSpPr>
            <a:cxnSpLocks/>
          </p:cNvCxnSpPr>
          <p:nvPr/>
        </p:nvCxnSpPr>
        <p:spPr>
          <a:xfrm flipV="1">
            <a:off x="7061085" y="4221480"/>
            <a:ext cx="867295" cy="719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7408F8-0B0A-1F44-87CE-61B4C80EEEDA}"/>
              </a:ext>
            </a:extLst>
          </p:cNvPr>
          <p:cNvSpPr txBox="1"/>
          <p:nvPr/>
        </p:nvSpPr>
        <p:spPr>
          <a:xfrm>
            <a:off x="4348365" y="3991094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Ideation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2BB96B-8021-5746-8841-EA2772A75C81}"/>
              </a:ext>
            </a:extLst>
          </p:cNvPr>
          <p:cNvSpPr txBox="1"/>
          <p:nvPr/>
        </p:nvSpPr>
        <p:spPr>
          <a:xfrm>
            <a:off x="6191020" y="3987522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Iteration</a:t>
            </a:r>
            <a:endParaRPr lang="en-US" dirty="0"/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57B73AB8-17C9-4447-AC1B-0DA1F6CA09D0}"/>
              </a:ext>
            </a:extLst>
          </p:cNvPr>
          <p:cNvCxnSpPr>
            <a:cxnSpLocks/>
            <a:stCxn id="3" idx="0"/>
            <a:endCxn id="6" idx="0"/>
          </p:cNvCxnSpPr>
          <p:nvPr/>
        </p:nvCxnSpPr>
        <p:spPr>
          <a:xfrm rot="5400000" flipH="1" flipV="1">
            <a:off x="2057402" y="2305808"/>
            <a:ext cx="6351" cy="3163565"/>
          </a:xfrm>
          <a:prstGeom prst="curvedConnector3">
            <a:avLst>
              <a:gd name="adj1" fmla="val 9698488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DFB0B12E-9EA2-3F4F-9168-E789CBA373C4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5400000" flipH="1" flipV="1">
            <a:off x="10099555" y="2270764"/>
            <a:ext cx="12700" cy="3227300"/>
          </a:xfrm>
          <a:prstGeom prst="curvedConnector3">
            <a:avLst>
              <a:gd name="adj1" fmla="val 5640000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BA107016-F49B-C141-9BE6-D4C5141EB24C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5400000" flipH="1" flipV="1">
            <a:off x="6064132" y="1462642"/>
            <a:ext cx="12700" cy="4843545"/>
          </a:xfrm>
          <a:prstGeom prst="curvedConnector3">
            <a:avLst>
              <a:gd name="adj1" fmla="val 5760000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026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AE7855-59B1-EA4E-AB35-50CA5CA0F281}"/>
              </a:ext>
            </a:extLst>
          </p:cNvPr>
          <p:cNvSpPr/>
          <p:nvPr/>
        </p:nvSpPr>
        <p:spPr>
          <a:xfrm>
            <a:off x="8677475" y="1084187"/>
            <a:ext cx="2160000" cy="468962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874AD4-9136-ED46-B44D-D4D98CAC5E93}"/>
              </a:ext>
            </a:extLst>
          </p:cNvPr>
          <p:cNvGrpSpPr/>
          <p:nvPr/>
        </p:nvGrpSpPr>
        <p:grpSpPr>
          <a:xfrm>
            <a:off x="5043534" y="1084185"/>
            <a:ext cx="2160000" cy="4689625"/>
            <a:chOff x="5043534" y="1084185"/>
            <a:chExt cx="2160000" cy="46896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6E7B16-C210-8749-932C-C466C5F9C765}"/>
                </a:ext>
              </a:extLst>
            </p:cNvPr>
            <p:cNvSpPr/>
            <p:nvPr/>
          </p:nvSpPr>
          <p:spPr>
            <a:xfrm>
              <a:off x="5043534" y="1084185"/>
              <a:ext cx="2160000" cy="468962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0836D0-A7BE-974E-93A1-53D8AF5135B9}"/>
                </a:ext>
              </a:extLst>
            </p:cNvPr>
            <p:cNvSpPr/>
            <p:nvPr/>
          </p:nvSpPr>
          <p:spPr>
            <a:xfrm>
              <a:off x="5111148" y="1736664"/>
              <a:ext cx="1989984" cy="877410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EDA80A-7436-CD4C-A3FC-A8E2F8F84AFD}"/>
                </a:ext>
              </a:extLst>
            </p:cNvPr>
            <p:cNvSpPr/>
            <p:nvPr/>
          </p:nvSpPr>
          <p:spPr>
            <a:xfrm>
              <a:off x="5252210" y="1852973"/>
              <a:ext cx="1686630" cy="560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Personalize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Now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CD2BD9-17AC-AC47-B9CA-78B7CAA00465}"/>
              </a:ext>
            </a:extLst>
          </p:cNvPr>
          <p:cNvGrpSpPr/>
          <p:nvPr/>
        </p:nvGrpSpPr>
        <p:grpSpPr>
          <a:xfrm>
            <a:off x="1490787" y="1084186"/>
            <a:ext cx="2160000" cy="4689625"/>
            <a:chOff x="1490787" y="1084186"/>
            <a:chExt cx="2160000" cy="46896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C986F1-4AD3-884C-9752-3E80620DDA32}"/>
                </a:ext>
              </a:extLst>
            </p:cNvPr>
            <p:cNvSpPr/>
            <p:nvPr/>
          </p:nvSpPr>
          <p:spPr>
            <a:xfrm>
              <a:off x="1490787" y="1084186"/>
              <a:ext cx="2160000" cy="468962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9C63EC-315E-8448-9A71-9280B6823083}"/>
                </a:ext>
              </a:extLst>
            </p:cNvPr>
            <p:cNvSpPr/>
            <p:nvPr/>
          </p:nvSpPr>
          <p:spPr>
            <a:xfrm>
              <a:off x="1573723" y="1984357"/>
              <a:ext cx="1989984" cy="2564446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A735B5-F200-B14F-8EDC-A79F29261B74}"/>
                </a:ext>
              </a:extLst>
            </p:cNvPr>
            <p:cNvSpPr/>
            <p:nvPr/>
          </p:nvSpPr>
          <p:spPr>
            <a:xfrm>
              <a:off x="1700512" y="3228897"/>
              <a:ext cx="1686630" cy="560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Personalize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Now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7056CF-FE8F-B94D-8CE1-A444302E35B1}"/>
                </a:ext>
              </a:extLst>
            </p:cNvPr>
            <p:cNvSpPr/>
            <p:nvPr/>
          </p:nvSpPr>
          <p:spPr>
            <a:xfrm>
              <a:off x="1719037" y="3889753"/>
              <a:ext cx="1686630" cy="5608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Later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67E0E-89B4-CE41-8857-8C4E769BDD3C}"/>
              </a:ext>
            </a:extLst>
          </p:cNvPr>
          <p:cNvSpPr/>
          <p:nvPr/>
        </p:nvSpPr>
        <p:spPr>
          <a:xfrm>
            <a:off x="2177214" y="3957455"/>
            <a:ext cx="783001" cy="423599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907B5F1-635D-944B-AFDE-B5CCB4A5C753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 flipV="1">
            <a:off x="2960215" y="2175369"/>
            <a:ext cx="1900414" cy="1993886"/>
          </a:xfrm>
          <a:prstGeom prst="bentConnector3">
            <a:avLst>
              <a:gd name="adj1" fmla="val 71652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5FD1A18-004F-2B46-94F3-B99390C64A45}"/>
              </a:ext>
            </a:extLst>
          </p:cNvPr>
          <p:cNvSpPr/>
          <p:nvPr/>
        </p:nvSpPr>
        <p:spPr>
          <a:xfrm>
            <a:off x="4860629" y="1527669"/>
            <a:ext cx="2520903" cy="1295400"/>
          </a:xfrm>
          <a:prstGeom prst="rect">
            <a:avLst/>
          </a:prstGeom>
          <a:noFill/>
          <a:ln w="38100">
            <a:solidFill>
              <a:srgbClr val="0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17299CF-728C-3049-BA3C-24B35F9BA9EA}"/>
              </a:ext>
            </a:extLst>
          </p:cNvPr>
          <p:cNvCxnSpPr>
            <a:cxnSpLocks/>
            <a:stCxn id="28" idx="3"/>
            <a:endCxn id="9" idx="1"/>
          </p:cNvCxnSpPr>
          <p:nvPr/>
        </p:nvCxnSpPr>
        <p:spPr>
          <a:xfrm>
            <a:off x="7381532" y="2175369"/>
            <a:ext cx="1295943" cy="1253631"/>
          </a:xfrm>
          <a:prstGeom prst="bentConnector3">
            <a:avLst>
              <a:gd name="adj1" fmla="val 35888"/>
            </a:avLst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59B482-F226-0D43-BD9F-4F662AFD4DE6}"/>
              </a:ext>
            </a:extLst>
          </p:cNvPr>
          <p:cNvSpPr txBox="1"/>
          <p:nvPr/>
        </p:nvSpPr>
        <p:spPr>
          <a:xfrm>
            <a:off x="1122352" y="5773812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Pop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2060C6-0D29-EC43-A532-DE16EEB5020C}"/>
              </a:ext>
            </a:extLst>
          </p:cNvPr>
          <p:cNvSpPr txBox="1"/>
          <p:nvPr/>
        </p:nvSpPr>
        <p:spPr>
          <a:xfrm>
            <a:off x="4713013" y="5773812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Quick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28CF5C-0A50-6345-AA8B-6E4E39777F44}"/>
              </a:ext>
            </a:extLst>
          </p:cNvPr>
          <p:cNvSpPr txBox="1"/>
          <p:nvPr/>
        </p:nvSpPr>
        <p:spPr>
          <a:xfrm>
            <a:off x="3915394" y="124355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FLOW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90FC07-4E77-124E-9873-AA0FCDE1B0CC}"/>
              </a:ext>
            </a:extLst>
          </p:cNvPr>
          <p:cNvSpPr/>
          <p:nvPr/>
        </p:nvSpPr>
        <p:spPr>
          <a:xfrm>
            <a:off x="1490787" y="1084185"/>
            <a:ext cx="2160000" cy="32079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CFE21F-D607-5145-8A4F-9265765AC698}"/>
              </a:ext>
            </a:extLst>
          </p:cNvPr>
          <p:cNvSpPr/>
          <p:nvPr/>
        </p:nvSpPr>
        <p:spPr>
          <a:xfrm>
            <a:off x="5041081" y="1084185"/>
            <a:ext cx="2160000" cy="32079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A636C3-F690-7F48-BC95-54C8EE412F6A}"/>
              </a:ext>
            </a:extLst>
          </p:cNvPr>
          <p:cNvSpPr/>
          <p:nvPr/>
        </p:nvSpPr>
        <p:spPr>
          <a:xfrm>
            <a:off x="8675022" y="1080926"/>
            <a:ext cx="2160000" cy="32079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Personalization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7A32CB-D0AC-9A46-884C-640F16DFDC35}"/>
              </a:ext>
            </a:extLst>
          </p:cNvPr>
          <p:cNvSpPr txBox="1"/>
          <p:nvPr/>
        </p:nvSpPr>
        <p:spPr>
          <a:xfrm>
            <a:off x="8315022" y="5773812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Personalization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Page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31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6"/>
            <a:ext cx="2303999" cy="5002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3240904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Directly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Personalized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9A9590A-7CCE-7142-9E2E-082B5B4E0328}"/>
              </a:ext>
            </a:extLst>
          </p:cNvPr>
          <p:cNvGrpSpPr/>
          <p:nvPr/>
        </p:nvGrpSpPr>
        <p:grpSpPr>
          <a:xfrm>
            <a:off x="1747289" y="2871572"/>
            <a:ext cx="6086071" cy="686369"/>
            <a:chOff x="1687503" y="3168134"/>
            <a:chExt cx="6086071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687503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PERSONALIZATION POP UP</a:t>
              </a:r>
              <a:endParaRPr lang="en-US" b="1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1" y="3854503"/>
              <a:ext cx="2185573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381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6"/>
            <a:ext cx="2303999" cy="5002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F6654BF-770B-654C-AFC3-28DB541FE3C4}"/>
              </a:ext>
            </a:extLst>
          </p:cNvPr>
          <p:cNvSpPr txBox="1">
            <a:spLocks/>
          </p:cNvSpPr>
          <p:nvPr/>
        </p:nvSpPr>
        <p:spPr>
          <a:xfrm>
            <a:off x="1747289" y="4439509"/>
            <a:ext cx="3750585" cy="1670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Allow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Now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21">
            <a:extLst>
              <a:ext uri="{FF2B5EF4-FFF2-40B4-BE49-F238E27FC236}">
                <a16:creationId xmlns:a16="http://schemas.microsoft.com/office/drawing/2014/main" id="{CDA4D9F4-F3DD-8C42-B0D9-47F951C6106E}"/>
              </a:ext>
            </a:extLst>
          </p:cNvPr>
          <p:cNvGrpSpPr/>
          <p:nvPr/>
        </p:nvGrpSpPr>
        <p:grpSpPr>
          <a:xfrm>
            <a:off x="1747289" y="4070177"/>
            <a:ext cx="6803587" cy="686369"/>
            <a:chOff x="1687503" y="3168134"/>
            <a:chExt cx="6803587" cy="686369"/>
          </a:xfrm>
        </p:grpSpPr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F53F8738-9B2F-F24B-B1E0-41DED2B6DC71}"/>
                </a:ext>
              </a:extLst>
            </p:cNvPr>
            <p:cNvSpPr txBox="1"/>
            <p:nvPr/>
          </p:nvSpPr>
          <p:spPr>
            <a:xfrm>
              <a:off x="1687503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LATER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14" name="Straight Arrow Connector 2">
              <a:extLst>
                <a:ext uri="{FF2B5EF4-FFF2-40B4-BE49-F238E27FC236}">
                  <a16:creationId xmlns:a16="http://schemas.microsoft.com/office/drawing/2014/main" id="{C22FB020-8D3E-D44D-AC45-8F6E09ADBA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1" y="3854503"/>
              <a:ext cx="2903089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981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50F25F-45B7-9846-97D3-0CB85B712E7B}"/>
              </a:ext>
            </a:extLst>
          </p:cNvPr>
          <p:cNvGrpSpPr/>
          <p:nvPr/>
        </p:nvGrpSpPr>
        <p:grpSpPr>
          <a:xfrm>
            <a:off x="7305027" y="581081"/>
            <a:ext cx="2861545" cy="5695837"/>
            <a:chOff x="7305027" y="581081"/>
            <a:chExt cx="2861545" cy="569583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7EA818-898A-3A4C-93AD-72EC90AF2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3799" y="934536"/>
              <a:ext cx="2303999" cy="49889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12E68B-2AEA-174A-99A4-901DE094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5027" y="581081"/>
              <a:ext cx="2861545" cy="5695837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Reminder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Personalization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E0353164-2FCD-E74D-ACF7-A4AAC9964123}"/>
              </a:ext>
            </a:extLst>
          </p:cNvPr>
          <p:cNvSpPr txBox="1"/>
          <p:nvPr/>
        </p:nvSpPr>
        <p:spPr>
          <a:xfrm>
            <a:off x="1747289" y="154939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Later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ENTRY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4" name="Straight Arrow Connector 2">
            <a:extLst>
              <a:ext uri="{FF2B5EF4-FFF2-40B4-BE49-F238E27FC236}">
                <a16:creationId xmlns:a16="http://schemas.microsoft.com/office/drawing/2014/main" id="{91E51C6D-7E80-1841-B25F-3D6C68D6B983}"/>
              </a:ext>
            </a:extLst>
          </p:cNvPr>
          <p:cNvCxnSpPr>
            <a:cxnSpLocks/>
          </p:cNvCxnSpPr>
          <p:nvPr/>
        </p:nvCxnSpPr>
        <p:spPr>
          <a:xfrm flipH="1">
            <a:off x="5647787" y="2235768"/>
            <a:ext cx="2014254" cy="0"/>
          </a:xfrm>
          <a:prstGeom prst="straightConnector1">
            <a:avLst/>
          </a:prstGeom>
          <a:ln w="25400">
            <a:solidFill>
              <a:srgbClr val="00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 28">
            <a:extLst>
              <a:ext uri="{FF2B5EF4-FFF2-40B4-BE49-F238E27FC236}">
                <a16:creationId xmlns:a16="http://schemas.microsoft.com/office/drawing/2014/main" id="{2C518250-9C09-9647-9F5E-86135CFE9463}"/>
              </a:ext>
            </a:extLst>
          </p:cNvPr>
          <p:cNvSpPr/>
          <p:nvPr/>
        </p:nvSpPr>
        <p:spPr>
          <a:xfrm rot="10800000">
            <a:off x="6004838" y="2876427"/>
            <a:ext cx="182323" cy="188204"/>
          </a:xfrm>
          <a:prstGeom prst="triangl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5B76FC-AD81-214A-AC6D-511846725E0A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help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users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perceiving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play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with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it?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CE00-CB29-1E44-8740-D8BE61D41BDB}"/>
              </a:ext>
            </a:extLst>
          </p:cNvPr>
          <p:cNvSpPr txBox="1"/>
          <p:nvPr/>
        </p:nvSpPr>
        <p:spPr>
          <a:xfrm>
            <a:off x="2437543" y="3261962"/>
            <a:ext cx="19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</a:rPr>
              <a:t>Aware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ness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A0F9A-A96F-5845-8292-371261879A51}"/>
              </a:ext>
            </a:extLst>
          </p:cNvPr>
          <p:cNvSpPr txBox="1"/>
          <p:nvPr/>
        </p:nvSpPr>
        <p:spPr>
          <a:xfrm>
            <a:off x="4792265" y="3261962"/>
            <a:ext cx="26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Understanding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F38E1-949D-E349-B138-33F8E9ECB941}"/>
              </a:ext>
            </a:extLst>
          </p:cNvPr>
          <p:cNvSpPr txBox="1"/>
          <p:nvPr/>
        </p:nvSpPr>
        <p:spPr>
          <a:xfrm>
            <a:off x="7846978" y="3261962"/>
            <a:ext cx="161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BBB736-8F7D-3448-9C92-4AAF04F5D098}"/>
              </a:ext>
            </a:extLst>
          </p:cNvPr>
          <p:cNvCxnSpPr>
            <a:cxnSpLocks/>
          </p:cNvCxnSpPr>
          <p:nvPr/>
        </p:nvCxnSpPr>
        <p:spPr>
          <a:xfrm>
            <a:off x="4527082" y="3510807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3B9D36-4C5F-5440-863D-704326B9372C}"/>
              </a:ext>
            </a:extLst>
          </p:cNvPr>
          <p:cNvCxnSpPr>
            <a:cxnSpLocks/>
          </p:cNvCxnSpPr>
          <p:nvPr/>
        </p:nvCxnSpPr>
        <p:spPr>
          <a:xfrm>
            <a:off x="7581795" y="3510807"/>
            <a:ext cx="265183" cy="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678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613392"/>
            <a:ext cx="92098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User’s</a:t>
            </a:r>
            <a:r>
              <a:rPr kumimoji="0" lang="zh-CN" altLang="en-US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Expectation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prefer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be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organized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category/topic.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8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0B7F9-84C8-5A4A-B7D3-D32AA09BA718}"/>
              </a:ext>
            </a:extLst>
          </p:cNvPr>
          <p:cNvSpPr txBox="1"/>
          <p:nvPr/>
        </p:nvSpPr>
        <p:spPr>
          <a:xfrm>
            <a:off x="4446104" y="868208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Information</a:t>
            </a:r>
            <a:r>
              <a:rPr lang="zh-CN" altLang="en-US" b="1" dirty="0"/>
              <a:t> </a:t>
            </a:r>
            <a:r>
              <a:rPr lang="en-US" altLang="zh-CN" b="1" dirty="0"/>
              <a:t>Architecture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1F52F-6E7B-B043-8C18-2E50C202CE43}"/>
              </a:ext>
            </a:extLst>
          </p:cNvPr>
          <p:cNvSpPr txBox="1"/>
          <p:nvPr/>
        </p:nvSpPr>
        <p:spPr>
          <a:xfrm>
            <a:off x="2557252" y="2643810"/>
            <a:ext cx="159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/>
              <a:t>Following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BB792-237B-F747-85E6-AA34150DE344}"/>
              </a:ext>
            </a:extLst>
          </p:cNvPr>
          <p:cNvSpPr txBox="1"/>
          <p:nvPr/>
        </p:nvSpPr>
        <p:spPr>
          <a:xfrm>
            <a:off x="1657350" y="3923241"/>
            <a:ext cx="24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/>
              <a:t>Not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following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DF97D-1581-2D49-BF44-DB6820F36BA2}"/>
              </a:ext>
            </a:extLst>
          </p:cNvPr>
          <p:cNvSpPr txBox="1"/>
          <p:nvPr/>
        </p:nvSpPr>
        <p:spPr>
          <a:xfrm>
            <a:off x="7915289" y="2643810"/>
            <a:ext cx="232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Topics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823F9-3D61-B140-BF6F-2A64DB907D20}"/>
              </a:ext>
            </a:extLst>
          </p:cNvPr>
          <p:cNvSpPr txBox="1"/>
          <p:nvPr/>
        </p:nvSpPr>
        <p:spPr>
          <a:xfrm>
            <a:off x="7915288" y="3259610"/>
            <a:ext cx="232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Sources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5BA15-B2EA-CB4F-8876-C152D5601544}"/>
              </a:ext>
            </a:extLst>
          </p:cNvPr>
          <p:cNvSpPr txBox="1"/>
          <p:nvPr/>
        </p:nvSpPr>
        <p:spPr>
          <a:xfrm>
            <a:off x="7915288" y="3919728"/>
            <a:ext cx="232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Locations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2CA4-3BF8-1B40-AE82-24E27E243FD5}"/>
              </a:ext>
            </a:extLst>
          </p:cNvPr>
          <p:cNvSpPr/>
          <p:nvPr/>
        </p:nvSpPr>
        <p:spPr>
          <a:xfrm>
            <a:off x="5181601" y="3127513"/>
            <a:ext cx="1736035" cy="715618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" panose="020B0502040504020203" pitchFamily="34" charset="0"/>
              </a:rPr>
              <a:t>Content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4588B14-F103-764A-8753-D8FCBD651411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6917636" y="2874643"/>
            <a:ext cx="997653" cy="6106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CCC5F3D3-A2FA-5B42-9D73-71ED77BA62A2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917636" y="3485322"/>
            <a:ext cx="997652" cy="512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A2DC0AE-D94B-2842-BA01-E07AD14D4AFD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6917636" y="3485322"/>
            <a:ext cx="997652" cy="66523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48C9CEA-B8AC-C84A-9C1A-E54A72F88BF1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4155383" y="2874644"/>
            <a:ext cx="1026219" cy="610679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1FB0516-1F37-1744-85E4-E20DB2B2AD83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rot="10800000" flipV="1">
            <a:off x="4155383" y="3485322"/>
            <a:ext cx="1026219" cy="668752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218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6"/>
            <a:ext cx="2303998" cy="5002265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Well-organized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Structure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549399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EXPLORE</a:t>
              </a:r>
              <a:r>
                <a:rPr lang="zh-CN" altLang="en-US" b="1" dirty="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TAB-VIEW</a:t>
              </a: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B33CEEE8-B41A-EC45-A1BC-AB5BC178E1A1}"/>
              </a:ext>
            </a:extLst>
          </p:cNvPr>
          <p:cNvSpPr/>
          <p:nvPr/>
        </p:nvSpPr>
        <p:spPr>
          <a:xfrm>
            <a:off x="8126569" y="1442434"/>
            <a:ext cx="360000" cy="360000"/>
          </a:xfrm>
          <a:prstGeom prst="ellipse">
            <a:avLst/>
          </a:prstGeom>
          <a:solidFill>
            <a:srgbClr val="656565">
              <a:alpha val="2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7"/>
            <a:ext cx="2303998" cy="50022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318365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Encourage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Follow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2814319"/>
            <a:ext cx="6497551" cy="686369"/>
            <a:chOff x="1747289" y="3168134"/>
            <a:chExt cx="6497551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MY</a:t>
              </a:r>
              <a:r>
                <a:rPr lang="zh-CN" altLang="en-US" b="1" dirty="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FOLLOWING</a:t>
              </a:r>
              <a:r>
                <a:rPr lang="zh-CN" altLang="en-US" b="1" dirty="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TAB-BLANK</a:t>
              </a:r>
              <a:r>
                <a:rPr lang="zh-CN" altLang="en-US" b="1" dirty="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STATUS</a:t>
              </a:r>
              <a:endParaRPr lang="en-US" b="1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7" y="3854503"/>
              <a:ext cx="2597053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6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0B7F9-84C8-5A4A-B7D3-D32AA09BA718}"/>
              </a:ext>
            </a:extLst>
          </p:cNvPr>
          <p:cNvSpPr txBox="1"/>
          <p:nvPr/>
        </p:nvSpPr>
        <p:spPr>
          <a:xfrm>
            <a:off x="4446104" y="868208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Information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Architecture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1F52F-6E7B-B043-8C18-2E50C202CE43}"/>
              </a:ext>
            </a:extLst>
          </p:cNvPr>
          <p:cNvSpPr txBox="1"/>
          <p:nvPr/>
        </p:nvSpPr>
        <p:spPr>
          <a:xfrm>
            <a:off x="2557252" y="2643810"/>
            <a:ext cx="159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Following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BB792-237B-F747-85E6-AA34150DE344}"/>
              </a:ext>
            </a:extLst>
          </p:cNvPr>
          <p:cNvSpPr txBox="1"/>
          <p:nvPr/>
        </p:nvSpPr>
        <p:spPr>
          <a:xfrm>
            <a:off x="1657350" y="3923241"/>
            <a:ext cx="249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following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DF97D-1581-2D49-BF44-DB6820F36BA2}"/>
              </a:ext>
            </a:extLst>
          </p:cNvPr>
          <p:cNvSpPr txBox="1"/>
          <p:nvPr/>
        </p:nvSpPr>
        <p:spPr>
          <a:xfrm>
            <a:off x="7915289" y="2643810"/>
            <a:ext cx="232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pPr algn="l"/>
            <a:r>
              <a:rPr lang="en-US" altLang="zh-CN" dirty="0"/>
              <a:t>Topics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823F9-3D61-B140-BF6F-2A64DB907D20}"/>
              </a:ext>
            </a:extLst>
          </p:cNvPr>
          <p:cNvSpPr txBox="1"/>
          <p:nvPr/>
        </p:nvSpPr>
        <p:spPr>
          <a:xfrm>
            <a:off x="7915288" y="3259610"/>
            <a:ext cx="232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Sources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5BA15-B2EA-CB4F-8876-C152D5601544}"/>
              </a:ext>
            </a:extLst>
          </p:cNvPr>
          <p:cNvSpPr txBox="1"/>
          <p:nvPr/>
        </p:nvSpPr>
        <p:spPr>
          <a:xfrm>
            <a:off x="7915288" y="3919728"/>
            <a:ext cx="232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Locations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2CA4-3BF8-1B40-AE82-24E27E243FD5}"/>
              </a:ext>
            </a:extLst>
          </p:cNvPr>
          <p:cNvSpPr/>
          <p:nvPr/>
        </p:nvSpPr>
        <p:spPr>
          <a:xfrm>
            <a:off x="5181601" y="3127513"/>
            <a:ext cx="1736035" cy="715618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anose="020B0502040504020203" pitchFamily="34" charset="0"/>
                <a:ea typeface="+mn-ea"/>
                <a:cs typeface="+mn-cs"/>
              </a:rPr>
              <a:t>Content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4588B14-F103-764A-8753-D8FCBD651411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6917636" y="2874643"/>
            <a:ext cx="997653" cy="610679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CCC5F3D3-A2FA-5B42-9D73-71ED77BA62A2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917636" y="3485322"/>
            <a:ext cx="997652" cy="5121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A2DC0AE-D94B-2842-BA01-E07AD14D4AFD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6917636" y="3485322"/>
            <a:ext cx="997652" cy="665239"/>
          </a:xfrm>
          <a:prstGeom prst="bentConnector3">
            <a:avLst>
              <a:gd name="adj1" fmla="val 50000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48C9CEA-B8AC-C84A-9C1A-E54A72F88BF1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4155383" y="2874644"/>
            <a:ext cx="1026219" cy="61067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1FB0516-1F37-1744-85E4-E20DB2B2AD83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rot="10800000" flipV="1">
            <a:off x="4155383" y="3485322"/>
            <a:ext cx="1026219" cy="66875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0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1806845" y="1843950"/>
            <a:ext cx="8751498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My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Initial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goal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Bing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Vertical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2626835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8"/>
            <a:ext cx="2303997" cy="50022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6FE359-3639-BD43-B2DF-DD4D6CCA7D6F}"/>
              </a:ext>
            </a:extLst>
          </p:cNvPr>
          <p:cNvSpPr/>
          <p:nvPr/>
        </p:nvSpPr>
        <p:spPr>
          <a:xfrm>
            <a:off x="7583799" y="927868"/>
            <a:ext cx="2303997" cy="116347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20D02-95E3-714E-8A0B-9E6B6134DD30}"/>
              </a:ext>
            </a:extLst>
          </p:cNvPr>
          <p:cNvSpPr/>
          <p:nvPr/>
        </p:nvSpPr>
        <p:spPr>
          <a:xfrm>
            <a:off x="7583799" y="2438135"/>
            <a:ext cx="2303997" cy="349199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Quick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Hands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549399"/>
            <a:ext cx="4987462" cy="686369"/>
            <a:chOff x="1747289" y="3168134"/>
            <a:chExt cx="4987462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FILTER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7" y="3854503"/>
              <a:ext cx="1086964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9BA5722-9F3E-9E43-9D07-05FA01B79B17}"/>
              </a:ext>
            </a:extLst>
          </p:cNvPr>
          <p:cNvGrpSpPr/>
          <p:nvPr/>
        </p:nvGrpSpPr>
        <p:grpSpPr>
          <a:xfrm>
            <a:off x="6493559" y="1831509"/>
            <a:ext cx="4711485" cy="808518"/>
            <a:chOff x="6493559" y="1831509"/>
            <a:chExt cx="4711485" cy="8085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A7DD88-0894-054B-B1D8-0D9296518F1D}"/>
                </a:ext>
              </a:extLst>
            </p:cNvPr>
            <p:cNvSpPr/>
            <p:nvPr/>
          </p:nvSpPr>
          <p:spPr>
            <a:xfrm>
              <a:off x="6493559" y="1831509"/>
              <a:ext cx="4711485" cy="808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68205C-E276-214B-AC49-5F2DA760F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34751" y="2053573"/>
              <a:ext cx="4229100" cy="316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5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8"/>
            <a:ext cx="2303997" cy="50022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320D02-95E3-714E-8A0B-9E6B6134DD30}"/>
              </a:ext>
            </a:extLst>
          </p:cNvPr>
          <p:cNvSpPr/>
          <p:nvPr/>
        </p:nvSpPr>
        <p:spPr>
          <a:xfrm>
            <a:off x="7583799" y="927867"/>
            <a:ext cx="2303997" cy="297371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3798332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Necessary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6A705-561B-B146-86D4-03AB159369C2}"/>
              </a:ext>
            </a:extLst>
          </p:cNvPr>
          <p:cNvSpPr/>
          <p:nvPr/>
        </p:nvSpPr>
        <p:spPr>
          <a:xfrm>
            <a:off x="7583799" y="4248898"/>
            <a:ext cx="2303997" cy="16812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469147-CC9E-4845-A41E-CD9B56FFB445}"/>
              </a:ext>
            </a:extLst>
          </p:cNvPr>
          <p:cNvGrpSpPr/>
          <p:nvPr/>
        </p:nvGrpSpPr>
        <p:grpSpPr>
          <a:xfrm>
            <a:off x="6380054" y="3620896"/>
            <a:ext cx="4711485" cy="1069383"/>
            <a:chOff x="6367829" y="3721652"/>
            <a:chExt cx="4711485" cy="10693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A7DD88-0894-054B-B1D8-0D9296518F1D}"/>
                </a:ext>
              </a:extLst>
            </p:cNvPr>
            <p:cNvSpPr/>
            <p:nvPr/>
          </p:nvSpPr>
          <p:spPr>
            <a:xfrm>
              <a:off x="6367829" y="3721652"/>
              <a:ext cx="4711485" cy="1069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A3214851-0B45-DB42-A8DB-E024AB64C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021" y="4002343"/>
              <a:ext cx="4229100" cy="50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3429000"/>
            <a:ext cx="4798654" cy="686369"/>
            <a:chOff x="1747289" y="3168134"/>
            <a:chExt cx="479865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ITEM</a:t>
              </a:r>
              <a:r>
                <a:rPr lang="zh-CN" altLang="en-US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CARD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7" y="3854503"/>
              <a:ext cx="898156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722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 28">
            <a:extLst>
              <a:ext uri="{FF2B5EF4-FFF2-40B4-BE49-F238E27FC236}">
                <a16:creationId xmlns:a16="http://schemas.microsoft.com/office/drawing/2014/main" id="{2C518250-9C09-9647-9F5E-86135CFE9463}"/>
              </a:ext>
            </a:extLst>
          </p:cNvPr>
          <p:cNvSpPr/>
          <p:nvPr/>
        </p:nvSpPr>
        <p:spPr>
          <a:xfrm rot="10800000">
            <a:off x="8563656" y="2876427"/>
            <a:ext cx="182323" cy="188204"/>
          </a:xfrm>
          <a:prstGeom prst="triangl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5B76FC-AD81-214A-AC6D-511846725E0A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How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to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help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users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determine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and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take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their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  <a:cs typeface="+mn-cs"/>
              </a:rPr>
              <a:t>action?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3C97A-1616-6C49-A40B-B2FE0FA3AEC9}"/>
              </a:ext>
            </a:extLst>
          </p:cNvPr>
          <p:cNvSpPr txBox="1"/>
          <p:nvPr/>
        </p:nvSpPr>
        <p:spPr>
          <a:xfrm>
            <a:off x="2437543" y="3261962"/>
            <a:ext cx="19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</a:rPr>
              <a:t>Aware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ness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160846-829B-5F41-8EA7-8C524FF8A370}"/>
              </a:ext>
            </a:extLst>
          </p:cNvPr>
          <p:cNvSpPr txBox="1"/>
          <p:nvPr/>
        </p:nvSpPr>
        <p:spPr>
          <a:xfrm>
            <a:off x="4792265" y="3261962"/>
            <a:ext cx="260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Understanding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BDF64-632D-9443-B5BF-3A350E89F39C}"/>
              </a:ext>
            </a:extLst>
          </p:cNvPr>
          <p:cNvSpPr txBox="1"/>
          <p:nvPr/>
        </p:nvSpPr>
        <p:spPr>
          <a:xfrm>
            <a:off x="7846978" y="3261962"/>
            <a:ext cx="161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等线" panose="02010600030101010101" pitchFamily="2" charset="-122"/>
              </a:rPr>
              <a:t>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" panose="020B05020405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7A9C8C-C77B-9844-ACD6-8C1D68A4BF15}"/>
              </a:ext>
            </a:extLst>
          </p:cNvPr>
          <p:cNvCxnSpPr>
            <a:cxnSpLocks/>
          </p:cNvCxnSpPr>
          <p:nvPr/>
        </p:nvCxnSpPr>
        <p:spPr>
          <a:xfrm>
            <a:off x="4527082" y="3510807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04C402-96E8-8443-885B-D9DCAB2D5F78}"/>
              </a:ext>
            </a:extLst>
          </p:cNvPr>
          <p:cNvCxnSpPr>
            <a:cxnSpLocks/>
          </p:cNvCxnSpPr>
          <p:nvPr/>
        </p:nvCxnSpPr>
        <p:spPr>
          <a:xfrm>
            <a:off x="7581795" y="3510807"/>
            <a:ext cx="26518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61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DB5BC3C-8B4A-1D4A-BFE7-5087AB1FBBF2}"/>
              </a:ext>
            </a:extLst>
          </p:cNvPr>
          <p:cNvSpPr txBox="1"/>
          <p:nvPr/>
        </p:nvSpPr>
        <p:spPr>
          <a:xfrm>
            <a:off x="467645" y="53212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WATCHING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31B445-024A-2149-ABE0-2207E22BD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3" y="1134931"/>
            <a:ext cx="2520000" cy="4473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B58293-E8AF-5E47-AECA-EEE7137FD727}"/>
              </a:ext>
            </a:extLst>
          </p:cNvPr>
          <p:cNvSpPr txBox="1"/>
          <p:nvPr/>
        </p:nvSpPr>
        <p:spPr>
          <a:xfrm>
            <a:off x="254163" y="585216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7B52EB-6FEF-BF46-B66F-18357ACC679D}"/>
              </a:ext>
            </a:extLst>
          </p:cNvPr>
          <p:cNvSpPr txBox="1"/>
          <p:nvPr/>
        </p:nvSpPr>
        <p:spPr>
          <a:xfrm>
            <a:off x="3286440" y="585216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Microsoft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47F6E-AE09-8E4A-BF36-01E67423D112}"/>
              </a:ext>
            </a:extLst>
          </p:cNvPr>
          <p:cNvSpPr txBox="1"/>
          <p:nvPr/>
        </p:nvSpPr>
        <p:spPr>
          <a:xfrm>
            <a:off x="6318624" y="581938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AP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630322-478D-2846-90A6-227505B2E79C}"/>
              </a:ext>
            </a:extLst>
          </p:cNvPr>
          <p:cNvSpPr txBox="1"/>
          <p:nvPr/>
        </p:nvSpPr>
        <p:spPr>
          <a:xfrm>
            <a:off x="9350808" y="575842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Reuters</a:t>
            </a:r>
            <a:endParaRPr lang="en-US" dirty="0"/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6711AB-C174-514E-B5A0-53FE44F56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24" y="1134931"/>
            <a:ext cx="2520000" cy="447300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0CA874-F1C8-614A-8997-43F53E0D1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47" y="1134931"/>
            <a:ext cx="2520000" cy="4473000"/>
          </a:xfrm>
          <a:prstGeom prst="rect">
            <a:avLst/>
          </a:prstGeom>
        </p:spPr>
      </p:pic>
      <p:pic>
        <p:nvPicPr>
          <p:cNvPr id="29" name="Picture 28" descr="A close up of a keyboard&#10;&#10;Description automatically generated">
            <a:extLst>
              <a:ext uri="{FF2B5EF4-FFF2-40B4-BE49-F238E27FC236}">
                <a16:creationId xmlns:a16="http://schemas.microsoft.com/office/drawing/2014/main" id="{90DD56D0-F873-0842-9B0F-025324220F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808" y="1134931"/>
            <a:ext cx="2520000" cy="447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7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591617" y="2982724"/>
            <a:ext cx="1059549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GOAL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Help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Make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Decision</a:t>
            </a:r>
            <a:endParaRPr lang="en-US" altLang="zh-CN" sz="32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417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8"/>
            <a:ext cx="2303997" cy="50022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320D02-95E3-714E-8A0B-9E6B6134DD30}"/>
              </a:ext>
            </a:extLst>
          </p:cNvPr>
          <p:cNvSpPr/>
          <p:nvPr/>
        </p:nvSpPr>
        <p:spPr>
          <a:xfrm>
            <a:off x="7583799" y="927868"/>
            <a:ext cx="2303997" cy="294670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3729293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Show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clear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Status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3359961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ITEM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CARD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37C0ABD-332D-3F4F-A5ED-1B43038AD263}"/>
              </a:ext>
            </a:extLst>
          </p:cNvPr>
          <p:cNvSpPr/>
          <p:nvPr/>
        </p:nvSpPr>
        <p:spPr>
          <a:xfrm>
            <a:off x="7583798" y="4267857"/>
            <a:ext cx="2303997" cy="165704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31329D6-6AAC-2243-B512-E5CC10510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47" y="3428998"/>
            <a:ext cx="4762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7"/>
            <a:ext cx="2303998" cy="50022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Easier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Decision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Making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Narrowing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Down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Scope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549399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FILTER</a:t>
              </a: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C922FD92-423E-0249-98AD-CF105D4CEC65}"/>
              </a:ext>
            </a:extLst>
          </p:cNvPr>
          <p:cNvSpPr/>
          <p:nvPr/>
        </p:nvSpPr>
        <p:spPr>
          <a:xfrm>
            <a:off x="8162195" y="2055768"/>
            <a:ext cx="360000" cy="360000"/>
          </a:xfrm>
          <a:prstGeom prst="ellipse">
            <a:avLst/>
          </a:prstGeom>
          <a:solidFill>
            <a:srgbClr val="656565">
              <a:alpha val="2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7"/>
            <a:ext cx="2303997" cy="50022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Easier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Decision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Making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Narrowing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Down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Scope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549399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FILTER</a:t>
              </a: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17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591617" y="2982724"/>
            <a:ext cx="1059549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ACTIONS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INTENTIONS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ACTIVELY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find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target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their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mind</a:t>
            </a:r>
          </a:p>
        </p:txBody>
      </p:sp>
    </p:spTree>
    <p:extLst>
      <p:ext uri="{BB962C8B-B14F-4D97-AF65-F5344CB8AC3E}">
        <p14:creationId xmlns:p14="http://schemas.microsoft.com/office/powerpoint/2010/main" val="979516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Differentiate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Clearly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E0353164-2FCD-E74D-ACF7-A4AAC9964123}"/>
              </a:ext>
            </a:extLst>
          </p:cNvPr>
          <p:cNvSpPr txBox="1"/>
          <p:nvPr/>
        </p:nvSpPr>
        <p:spPr>
          <a:xfrm>
            <a:off x="1747289" y="1549399"/>
            <a:ext cx="43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SEARCH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4" name="Straight Arrow Connector 2">
            <a:extLst>
              <a:ext uri="{FF2B5EF4-FFF2-40B4-BE49-F238E27FC236}">
                <a16:creationId xmlns:a16="http://schemas.microsoft.com/office/drawing/2014/main" id="{91E51C6D-7E80-1841-B25F-3D6C68D6B983}"/>
              </a:ext>
            </a:extLst>
          </p:cNvPr>
          <p:cNvCxnSpPr>
            <a:cxnSpLocks/>
          </p:cNvCxnSpPr>
          <p:nvPr/>
        </p:nvCxnSpPr>
        <p:spPr>
          <a:xfrm flipH="1">
            <a:off x="5647786" y="2235768"/>
            <a:ext cx="1807817" cy="0"/>
          </a:xfrm>
          <a:prstGeom prst="straightConnector1">
            <a:avLst/>
          </a:prstGeom>
          <a:ln w="25400">
            <a:solidFill>
              <a:srgbClr val="00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CB608D3-13D0-634D-9C03-EF1796F884F1}"/>
              </a:ext>
            </a:extLst>
          </p:cNvPr>
          <p:cNvGrpSpPr/>
          <p:nvPr/>
        </p:nvGrpSpPr>
        <p:grpSpPr>
          <a:xfrm>
            <a:off x="7305023" y="581081"/>
            <a:ext cx="2861545" cy="5695837"/>
            <a:chOff x="7305023" y="581081"/>
            <a:chExt cx="2861545" cy="569583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7EA818-898A-3A4C-93AD-72EC90AF2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3799" y="934537"/>
              <a:ext cx="2303997" cy="498892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B33745-9BC7-ED47-863B-916F57DFD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3798" y="918607"/>
              <a:ext cx="2303996" cy="49889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12E68B-2AEA-174A-99A4-901DE094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5023" y="581081"/>
              <a:ext cx="2861545" cy="569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8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1" y="270572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NEWS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=BREAKING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6B376-1265-BB4D-908F-E7D5C354BE57}"/>
              </a:ext>
            </a:extLst>
          </p:cNvPr>
          <p:cNvSpPr txBox="1"/>
          <p:nvPr/>
        </p:nvSpPr>
        <p:spPr>
          <a:xfrm>
            <a:off x="4596542" y="2336392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Common</a:t>
            </a:r>
            <a:r>
              <a:rPr lang="zh-CN" altLang="en-US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sense</a:t>
            </a:r>
            <a:endParaRPr lang="en-US" b="1" cap="all" spc="2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9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70"/>
            <a:ext cx="2303995" cy="500225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See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Immediate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Personalization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549399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PERSONALIZATION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COMPLETE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2636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0" y="3157072"/>
            <a:ext cx="7636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Difficult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catch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new,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unread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66876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74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613392"/>
            <a:ext cx="92098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Importance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Staying up-to-date is the primary reason people use mobile news apps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7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690336"/>
            <a:ext cx="7501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scenario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Some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Topics Has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Updates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Being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Generated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Every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Second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3482CC-ADD8-E44A-8561-A26B7AC55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3" b="32525"/>
          <a:stretch/>
        </p:blipFill>
        <p:spPr>
          <a:xfrm>
            <a:off x="7980218" y="-1700116"/>
            <a:ext cx="2946801" cy="98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76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2582614"/>
            <a:ext cx="92098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Why</a:t>
            </a:r>
            <a:r>
              <a:rPr kumimoji="0" lang="zh-CN" altLang="en-US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we</a:t>
            </a:r>
            <a:r>
              <a:rPr kumimoji="0" lang="zh-CN" altLang="en-US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care</a:t>
            </a:r>
            <a:r>
              <a:rPr kumimoji="0" lang="zh-CN" altLang="en-US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this?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74% of mobile news app users expect real-time content updates.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Mobile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Apps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Survey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Results,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June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2017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38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11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690336"/>
            <a:ext cx="11234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Current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workaround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Back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top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Refresh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list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4F3666-AC1B-C14C-90F9-9E4ED0292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02" y="512618"/>
            <a:ext cx="316718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04E510D-FC4C-CC48-8E3B-5A9BD16FB2AA}"/>
              </a:ext>
            </a:extLst>
          </p:cNvPr>
          <p:cNvSpPr/>
          <p:nvPr/>
        </p:nvSpPr>
        <p:spPr>
          <a:xfrm>
            <a:off x="7841674" y="304801"/>
            <a:ext cx="1025236" cy="1025236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63A285-EDDD-C045-B5A6-196A1AD2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873000"/>
            <a:ext cx="2880000" cy="5111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020601-0A9B-9F4F-87A6-3D52B86A2001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SOLUTION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6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967335"/>
            <a:ext cx="1123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Clear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Efficient</a:t>
            </a:r>
          </a:p>
          <a:p>
            <a:pPr algn="ctr">
              <a:defRPr/>
            </a:pPr>
            <a:r>
              <a:rPr lang="en-US" altLang="zh-CN" b="1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GOAL</a:t>
            </a:r>
            <a:endParaRPr lang="en-US" b="1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48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5" y="116486"/>
            <a:ext cx="2304000" cy="1232086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Less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Effort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Refreshing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549399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NEW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CONTENT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NOTIFICATION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AF82655-1B1E-2F43-9890-69A80C291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1830513"/>
            <a:ext cx="2303996" cy="184812"/>
          </a:xfrm>
          <a:prstGeom prst="rect">
            <a:avLst/>
          </a:prstGeom>
        </p:spPr>
      </p:pic>
      <p:sp>
        <p:nvSpPr>
          <p:cNvPr id="11" name="矩形 19">
            <a:extLst>
              <a:ext uri="{FF2B5EF4-FFF2-40B4-BE49-F238E27FC236}">
                <a16:creationId xmlns:a16="http://schemas.microsoft.com/office/drawing/2014/main" id="{D59C12A4-EA8C-EF4E-B7EE-C6DFD2A98067}"/>
              </a:ext>
            </a:extLst>
          </p:cNvPr>
          <p:cNvSpPr/>
          <p:nvPr/>
        </p:nvSpPr>
        <p:spPr>
          <a:xfrm>
            <a:off x="7305027" y="-239480"/>
            <a:ext cx="2777362" cy="120391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9">
            <a:extLst>
              <a:ext uri="{FF2B5EF4-FFF2-40B4-BE49-F238E27FC236}">
                <a16:creationId xmlns:a16="http://schemas.microsoft.com/office/drawing/2014/main" id="{4BDC1C41-1138-D74A-8E71-EC08DE197CC3}"/>
              </a:ext>
            </a:extLst>
          </p:cNvPr>
          <p:cNvSpPr/>
          <p:nvPr/>
        </p:nvSpPr>
        <p:spPr>
          <a:xfrm>
            <a:off x="7455603" y="5877061"/>
            <a:ext cx="2777362" cy="167118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96E4F-56E3-9D40-82A9-71C2AB167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8"/>
            <a:ext cx="2303996" cy="89942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2C38866-36FB-A349-BB8D-FBE02674B63E}"/>
              </a:ext>
            </a:extLst>
          </p:cNvPr>
          <p:cNvSpPr/>
          <p:nvPr/>
        </p:nvSpPr>
        <p:spPr>
          <a:xfrm>
            <a:off x="9022985" y="1738731"/>
            <a:ext cx="360000" cy="360000"/>
          </a:xfrm>
          <a:prstGeom prst="ellipse">
            <a:avLst/>
          </a:prstGeom>
          <a:solidFill>
            <a:srgbClr val="656565">
              <a:alpha val="2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3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3.541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862DE9B-8556-5540-B966-F2458FF36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2053" y="682919"/>
            <a:ext cx="2304000" cy="1232086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Less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Effort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Refreshing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549399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NEW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CONTENT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NOTIFICATION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9">
            <a:extLst>
              <a:ext uri="{FF2B5EF4-FFF2-40B4-BE49-F238E27FC236}">
                <a16:creationId xmlns:a16="http://schemas.microsoft.com/office/drawing/2014/main" id="{4D0E7258-523B-9A43-B685-28C32E9EBEED}"/>
              </a:ext>
            </a:extLst>
          </p:cNvPr>
          <p:cNvSpPr/>
          <p:nvPr/>
        </p:nvSpPr>
        <p:spPr>
          <a:xfrm>
            <a:off x="7305027" y="-239480"/>
            <a:ext cx="2777362" cy="120391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9">
            <a:extLst>
              <a:ext uri="{FF2B5EF4-FFF2-40B4-BE49-F238E27FC236}">
                <a16:creationId xmlns:a16="http://schemas.microsoft.com/office/drawing/2014/main" id="{2B49EACB-AFA6-9049-95F3-618ECC8585D2}"/>
              </a:ext>
            </a:extLst>
          </p:cNvPr>
          <p:cNvSpPr/>
          <p:nvPr/>
        </p:nvSpPr>
        <p:spPr>
          <a:xfrm>
            <a:off x="7455603" y="5877061"/>
            <a:ext cx="2777362" cy="167118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D929C0-1CC7-0F4D-BD80-1AFE0C9A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8578" y="927868"/>
            <a:ext cx="2294438" cy="8994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B46D2C-7A92-9E40-9868-8BA3F0327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59" y="1549399"/>
            <a:ext cx="63500" cy="6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ABC700-B49F-E249-9051-DE307E98B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6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1" y="270572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NEWS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=BORING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75D91-8942-D345-B419-D299B875A98C}"/>
              </a:ext>
            </a:extLst>
          </p:cNvPr>
          <p:cNvSpPr txBox="1"/>
          <p:nvPr/>
        </p:nvSpPr>
        <p:spPr>
          <a:xfrm>
            <a:off x="4596542" y="2336392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Actual</a:t>
            </a:r>
            <a:r>
              <a:rPr lang="zh-CN" altLang="en-US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feedback</a:t>
            </a:r>
            <a:endParaRPr lang="en-US" b="1" cap="all" spc="2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60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A29E13-EEC0-CC48-AD57-0A00FF368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2053" y="682919"/>
            <a:ext cx="2304000" cy="12320860"/>
          </a:xfrm>
          <a:prstGeom prst="rect">
            <a:avLst/>
          </a:prstGeom>
        </p:spPr>
      </p:pic>
      <p:sp>
        <p:nvSpPr>
          <p:cNvPr id="10" name="矩形 19">
            <a:extLst>
              <a:ext uri="{FF2B5EF4-FFF2-40B4-BE49-F238E27FC236}">
                <a16:creationId xmlns:a16="http://schemas.microsoft.com/office/drawing/2014/main" id="{EFD7B5E6-70A2-784C-BED2-CCC29A1864AA}"/>
              </a:ext>
            </a:extLst>
          </p:cNvPr>
          <p:cNvSpPr/>
          <p:nvPr/>
        </p:nvSpPr>
        <p:spPr>
          <a:xfrm>
            <a:off x="7305027" y="-239480"/>
            <a:ext cx="2777362" cy="120391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9">
            <a:extLst>
              <a:ext uri="{FF2B5EF4-FFF2-40B4-BE49-F238E27FC236}">
                <a16:creationId xmlns:a16="http://schemas.microsoft.com/office/drawing/2014/main" id="{0934F006-822A-C646-82A2-B001DA91D30C}"/>
              </a:ext>
            </a:extLst>
          </p:cNvPr>
          <p:cNvSpPr/>
          <p:nvPr/>
        </p:nvSpPr>
        <p:spPr>
          <a:xfrm>
            <a:off x="7455603" y="5877061"/>
            <a:ext cx="2777362" cy="167118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Clear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Indicator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549399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RED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DOT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A5AD64-02AD-724B-8E83-D00EEA568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8578" y="927868"/>
            <a:ext cx="2294438" cy="899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71376-A7BD-E84D-8A30-4BBB8E2F8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59" y="1549399"/>
            <a:ext cx="63500" cy="6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2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690336"/>
            <a:ext cx="11234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Scenario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Recognize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separate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read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unread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mind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by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comparing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time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recalling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749316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B213A-85C9-9341-8EEB-71EA089F9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873000"/>
            <a:ext cx="2880000" cy="51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E1477-56B9-5D4F-8D13-58E209B172F3}"/>
              </a:ext>
            </a:extLst>
          </p:cNvPr>
          <p:cNvSpPr txBox="1"/>
          <p:nvPr/>
        </p:nvSpPr>
        <p:spPr>
          <a:xfrm>
            <a:off x="3930369" y="31018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SOLUTION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298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67925-1842-5E47-8C6A-20E441DF97A3}"/>
              </a:ext>
            </a:extLst>
          </p:cNvPr>
          <p:cNvSpPr/>
          <p:nvPr/>
        </p:nvSpPr>
        <p:spPr>
          <a:xfrm>
            <a:off x="4446373" y="570470"/>
            <a:ext cx="3299254" cy="270613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Just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Read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EBE2BC-0B3E-AB40-99F9-72CEA1443FBF}"/>
              </a:ext>
            </a:extLst>
          </p:cNvPr>
          <p:cNvSpPr/>
          <p:nvPr/>
        </p:nvSpPr>
        <p:spPr>
          <a:xfrm>
            <a:off x="4446373" y="3477140"/>
            <a:ext cx="3299254" cy="270613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Last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Time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Read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415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8027" y="432401"/>
            <a:ext cx="2304000" cy="12320855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Light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Separation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Between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549399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CATCH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UP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9">
            <a:extLst>
              <a:ext uri="{FF2B5EF4-FFF2-40B4-BE49-F238E27FC236}">
                <a16:creationId xmlns:a16="http://schemas.microsoft.com/office/drawing/2014/main" id="{D59C12A4-EA8C-EF4E-B7EE-C6DFD2A98067}"/>
              </a:ext>
            </a:extLst>
          </p:cNvPr>
          <p:cNvSpPr/>
          <p:nvPr/>
        </p:nvSpPr>
        <p:spPr>
          <a:xfrm>
            <a:off x="7305027" y="-239480"/>
            <a:ext cx="2777362" cy="120391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2" name="矩形 19">
            <a:extLst>
              <a:ext uri="{FF2B5EF4-FFF2-40B4-BE49-F238E27FC236}">
                <a16:creationId xmlns:a16="http://schemas.microsoft.com/office/drawing/2014/main" id="{4BDC1C41-1138-D74A-8E71-EC08DE197CC3}"/>
              </a:ext>
            </a:extLst>
          </p:cNvPr>
          <p:cNvSpPr/>
          <p:nvPr/>
        </p:nvSpPr>
        <p:spPr>
          <a:xfrm>
            <a:off x="7455603" y="5877061"/>
            <a:ext cx="2777362" cy="1671184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96E4F-56E3-9D40-82A9-71C2AB167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9226" y="927868"/>
            <a:ext cx="2294438" cy="899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8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-4.375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254DF-45CC-4B4B-8EDA-BEA8D5FB5CF3}"/>
              </a:ext>
            </a:extLst>
          </p:cNvPr>
          <p:cNvSpPr/>
          <p:nvPr/>
        </p:nvSpPr>
        <p:spPr>
          <a:xfrm>
            <a:off x="664340" y="3157072"/>
            <a:ext cx="8165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Less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Able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Control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Things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They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Prefer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To</a:t>
            </a:r>
            <a:r>
              <a:rPr lang="zh-CN" altLang="en-US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latin typeface="Segoe UI Light" panose="020B0502040204020203" pitchFamily="34" charset="0"/>
                <a:ea typeface="DengXian" panose="02010600030101010101" pitchFamily="2" charset="-122"/>
                <a:cs typeface="Segoe UI Light" panose="020B0502040204020203" pitchFamily="34" charset="0"/>
              </a:rPr>
              <a:t>See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694927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POINT</a:t>
            </a:r>
            <a:r>
              <a:rPr kumimoji="0" lang="zh-CN" altLang="en-US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3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CONTROL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539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2410691" y="1997839"/>
            <a:ext cx="9209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Finding</a:t>
            </a:r>
            <a:endParaRPr kumimoji="0" lang="en-US" sz="20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The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priority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of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largely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based</a:t>
            </a:r>
            <a:r>
              <a:rPr lang="zh-CN" altLang="en-US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on</a:t>
            </a:r>
            <a:r>
              <a:rPr lang="zh-CN" altLang="en-US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user’s</a:t>
            </a:r>
            <a:r>
              <a:rPr lang="zh-CN" altLang="en-US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personal</a:t>
            </a:r>
            <a:r>
              <a:rPr lang="zh-CN" altLang="en-US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preference.</a:t>
            </a:r>
            <a:r>
              <a:rPr lang="zh-CN" altLang="en-US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Users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desire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to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control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content</a:t>
            </a:r>
            <a:r>
              <a:rPr lang="en-US" altLang="zh-CN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,</a:t>
            </a:r>
            <a:r>
              <a:rPr lang="zh-CN" altLang="en-US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sources,</a:t>
            </a:r>
            <a:r>
              <a:rPr lang="zh-CN" altLang="en-US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lang="zh-CN" altLang="en-US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browse</a:t>
            </a:r>
            <a:r>
              <a:rPr lang="zh-CN" altLang="en-US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priority.</a:t>
            </a:r>
            <a:r>
              <a:rPr lang="zh-CN" altLang="en-US" sz="40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lang="en-US" altLang="zh-CN" sz="4000" b="1" dirty="0">
              <a:solidFill>
                <a:prstClr val="white"/>
              </a:solidFill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BAC4DF-831D-0148-97CD-4E579152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2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466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9"/>
            <a:ext cx="2303996" cy="500225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Clear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Entry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Point</a:t>
            </a:r>
            <a:b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Fix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Position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Find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549399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EDIT</a:t>
              </a:r>
              <a:r>
                <a:rPr lang="zh-CN" altLang="en-US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–</a:t>
              </a:r>
              <a:r>
                <a:rPr lang="zh-CN" altLang="en-US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Personalization</a:t>
              </a:r>
              <a:r>
                <a:rPr lang="zh-CN" altLang="en-US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Entry</a:t>
              </a:r>
              <a:r>
                <a:rPr lang="zh-CN" altLang="en-US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Point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46F140D0-BE6D-114D-B216-7A99662CDB20}"/>
              </a:ext>
            </a:extLst>
          </p:cNvPr>
          <p:cNvSpPr/>
          <p:nvPr/>
        </p:nvSpPr>
        <p:spPr>
          <a:xfrm>
            <a:off x="9527795" y="2055768"/>
            <a:ext cx="360000" cy="360000"/>
          </a:xfrm>
          <a:prstGeom prst="ellipse">
            <a:avLst/>
          </a:prstGeom>
          <a:solidFill>
            <a:srgbClr val="656565">
              <a:alpha val="2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191873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Unfollow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549399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UNFOLLOW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14F51D4-0350-4748-B898-BEF583F4C027}"/>
              </a:ext>
            </a:extLst>
          </p:cNvPr>
          <p:cNvGrpSpPr/>
          <p:nvPr/>
        </p:nvGrpSpPr>
        <p:grpSpPr>
          <a:xfrm>
            <a:off x="7305027" y="581081"/>
            <a:ext cx="2861545" cy="5695837"/>
            <a:chOff x="7305027" y="581081"/>
            <a:chExt cx="2861545" cy="569583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7EA818-898A-3A4C-93AD-72EC90AF2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3799" y="927869"/>
              <a:ext cx="2303996" cy="500225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B15EA7-4500-B04E-A7DE-425F062DA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3799" y="934538"/>
              <a:ext cx="2303996" cy="49889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12E68B-2AEA-174A-99A4-901DE094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5027" y="581081"/>
              <a:ext cx="2861545" cy="569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11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19DABD-24FB-3849-A0AA-764835C1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808" y="1128176"/>
            <a:ext cx="2520000" cy="4473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86AD21-497D-694F-9660-214103459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24" y="1128176"/>
            <a:ext cx="2520000" cy="447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D0CA4-42E6-9B4C-926D-84F9CAD4D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6440" y="1123400"/>
            <a:ext cx="2520000" cy="447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767AF-B83A-794B-BB19-12588E9CF1C4}"/>
              </a:ext>
            </a:extLst>
          </p:cNvPr>
          <p:cNvSpPr txBox="1"/>
          <p:nvPr/>
        </p:nvSpPr>
        <p:spPr>
          <a:xfrm>
            <a:off x="467645" y="532128"/>
            <a:ext cx="43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COMPETITOR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WATCHING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FC244-82BF-2B45-BA97-837C5139A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163" y="1134931"/>
            <a:ext cx="2520000" cy="447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0A8A4-1DD3-4540-9845-BFA37E147996}"/>
              </a:ext>
            </a:extLst>
          </p:cNvPr>
          <p:cNvSpPr txBox="1"/>
          <p:nvPr/>
        </p:nvSpPr>
        <p:spPr>
          <a:xfrm>
            <a:off x="254163" y="585216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Google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News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4ACD3-67DF-CA44-905C-60496AA49DD5}"/>
              </a:ext>
            </a:extLst>
          </p:cNvPr>
          <p:cNvSpPr txBox="1"/>
          <p:nvPr/>
        </p:nvSpPr>
        <p:spPr>
          <a:xfrm>
            <a:off x="3286440" y="585216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Microsoft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News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F746B-AD43-0647-B055-CAA690D1720A}"/>
              </a:ext>
            </a:extLst>
          </p:cNvPr>
          <p:cNvSpPr txBox="1"/>
          <p:nvPr/>
        </p:nvSpPr>
        <p:spPr>
          <a:xfrm>
            <a:off x="6318624" y="581938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News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695FE-F859-874D-993B-7268115996F2}"/>
              </a:ext>
            </a:extLst>
          </p:cNvPr>
          <p:cNvSpPr txBox="1"/>
          <p:nvPr/>
        </p:nvSpPr>
        <p:spPr>
          <a:xfrm>
            <a:off x="9350808" y="575842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Reuters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0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CB42A-7A99-AC4E-B336-D8975F464E1B}"/>
              </a:ext>
            </a:extLst>
          </p:cNvPr>
          <p:cNvSpPr txBox="1"/>
          <p:nvPr/>
        </p:nvSpPr>
        <p:spPr>
          <a:xfrm>
            <a:off x="1848412" y="1884630"/>
            <a:ext cx="935076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lang="zh-CN" altLang="en-US" sz="36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</a:t>
            </a:r>
          </a:p>
          <a:p>
            <a:pPr lvl="0"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Feel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attractive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engaging</a:t>
            </a:r>
          </a:p>
          <a:p>
            <a:pPr lvl="0">
              <a:defRPr/>
            </a:pPr>
            <a:endParaRPr lang="en-US" altLang="zh-CN" sz="2400" dirty="0">
              <a:solidFill>
                <a:prstClr val="white">
                  <a:lumMod val="65000"/>
                </a:prstClr>
              </a:solidFill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" panose="020B0502040504020203" pitchFamily="34" charset="0"/>
                <a:cs typeface="Segoe UI" panose="020B0502040204020203" pitchFamily="34" charset="0"/>
              </a:rPr>
              <a:t>Lost</a:t>
            </a:r>
            <a:r>
              <a:rPr lang="zh-CN" altLang="en-US" sz="3600" b="1" dirty="0">
                <a:solidFill>
                  <a:prstClr val="white"/>
                </a:solidFill>
                <a:latin typeface="Segoe" panose="020B05020405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" panose="020B0502040504020203" pitchFamily="34" charset="0"/>
                <a:cs typeface="Segoe UI" panose="020B0502040204020203" pitchFamily="34" charset="0"/>
              </a:rPr>
              <a:t>Update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Hard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catch-up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since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last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time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solidFill>
                <a:prstClr val="white">
                  <a:lumMod val="65000"/>
                </a:prstClr>
              </a:solidFill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" panose="020B0502040504020203" pitchFamily="34" charset="0"/>
                <a:cs typeface="Segoe UI" panose="020B0502040204020203" pitchFamily="34" charset="0"/>
              </a:rPr>
              <a:t>Lost</a:t>
            </a:r>
            <a:r>
              <a:rPr lang="zh-CN" altLang="en-US" sz="3600" b="1" dirty="0">
                <a:solidFill>
                  <a:prstClr val="white"/>
                </a:solidFill>
                <a:latin typeface="Segoe" panose="020B05020405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" panose="020B0502040504020203" pitchFamily="34" charset="0"/>
                <a:cs typeface="Segoe UI" panose="020B0502040204020203" pitchFamily="34" charset="0"/>
              </a:rPr>
              <a:t>Control</a:t>
            </a:r>
          </a:p>
          <a:p>
            <a:pPr lvl="0"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Hard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prioritize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favorite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094A4-CDFF-C141-8FA5-30B33D08EA08}"/>
              </a:ext>
            </a:extLst>
          </p:cNvPr>
          <p:cNvSpPr txBox="1"/>
          <p:nvPr/>
        </p:nvSpPr>
        <p:spPr>
          <a:xfrm>
            <a:off x="1848412" y="1173246"/>
            <a:ext cx="299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Unmeted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PAIN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" panose="020B0502040504020203" pitchFamily="34" charset="0"/>
                <a:ea typeface="Segoe UI Semibold" charset="0"/>
                <a:cs typeface="Segoe UI" panose="020B0502040204020203" pitchFamily="34" charset="0"/>
              </a:rPr>
              <a:t>POINTS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" panose="020B05020405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9361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9"/>
            <a:ext cx="2303996" cy="500225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3930411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Less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</a:t>
            </a:r>
            <a:b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Function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Discoverability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3561079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INSTRUCTION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9504F9FA-8497-5D46-8A05-727BB90579C9}"/>
              </a:ext>
            </a:extLst>
          </p:cNvPr>
          <p:cNvSpPr/>
          <p:nvPr/>
        </p:nvSpPr>
        <p:spPr>
          <a:xfrm>
            <a:off x="9127200" y="3248998"/>
            <a:ext cx="360000" cy="360000"/>
          </a:xfrm>
          <a:prstGeom prst="ellipse">
            <a:avLst/>
          </a:prstGeom>
          <a:solidFill>
            <a:srgbClr val="656565">
              <a:alpha val="2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2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69"/>
            <a:ext cx="2303995" cy="500225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3111963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Less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Possible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Mis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Manipulation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2742631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LONG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lang="en-US" altLang="zh-CN" b="1" dirty="0">
                  <a:solidFill>
                    <a:srgbClr val="00FFFF"/>
                  </a:solidFill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P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RESS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STATUS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059DE537-012F-7548-9CDD-9EE28559AD7D}"/>
              </a:ext>
            </a:extLst>
          </p:cNvPr>
          <p:cNvSpPr/>
          <p:nvPr/>
        </p:nvSpPr>
        <p:spPr>
          <a:xfrm>
            <a:off x="9127200" y="3248998"/>
            <a:ext cx="360000" cy="360000"/>
          </a:xfrm>
          <a:prstGeom prst="ellipse">
            <a:avLst/>
          </a:prstGeom>
          <a:solidFill>
            <a:srgbClr val="656565">
              <a:alpha val="2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75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70"/>
            <a:ext cx="2303995" cy="500225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2354829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Directly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See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Ordering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985497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DRAG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AND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LOCATE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2F28AFB0-5FAC-2B49-8D27-FD5499FE9465}"/>
              </a:ext>
            </a:extLst>
          </p:cNvPr>
          <p:cNvSpPr/>
          <p:nvPr/>
        </p:nvSpPr>
        <p:spPr>
          <a:xfrm>
            <a:off x="9127200" y="2491866"/>
            <a:ext cx="360000" cy="360000"/>
          </a:xfrm>
          <a:prstGeom prst="ellipse">
            <a:avLst/>
          </a:prstGeom>
          <a:solidFill>
            <a:srgbClr val="656565">
              <a:alpha val="2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37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70"/>
            <a:ext cx="2303994" cy="500225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2368897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Finish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Naturally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1999565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RELEASE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AND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COMPLETE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7057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12E68B-2AEA-174A-99A4-901DE094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27" y="581081"/>
            <a:ext cx="2861545" cy="569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EA818-898A-3A4C-93AD-72EC90AF2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799" y="927871"/>
            <a:ext cx="2303994" cy="500225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A38EF9-DEE0-DC4D-8606-3502E2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289" y="3111963"/>
            <a:ext cx="3750585" cy="167093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Immediate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E383B-9654-C64E-83B0-31EAB68EA595}"/>
              </a:ext>
            </a:extLst>
          </p:cNvPr>
          <p:cNvGrpSpPr/>
          <p:nvPr/>
        </p:nvGrpSpPr>
        <p:grpSpPr>
          <a:xfrm>
            <a:off x="1747289" y="2742631"/>
            <a:ext cx="5708314" cy="686369"/>
            <a:chOff x="1747289" y="3168134"/>
            <a:chExt cx="5708314" cy="686369"/>
          </a:xfrm>
        </p:grpSpPr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0353164-2FCD-E74D-ACF7-A4AAC9964123}"/>
                </a:ext>
              </a:extLst>
            </p:cNvPr>
            <p:cNvSpPr txBox="1"/>
            <p:nvPr/>
          </p:nvSpPr>
          <p:spPr>
            <a:xfrm>
              <a:off x="1747289" y="3168134"/>
              <a:ext cx="432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VIEW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Segoe UI" panose="020B0502040204020203" pitchFamily="34" charset="0"/>
                  <a:ea typeface="DengXian" panose="02010600030101010101" pitchFamily="2" charset="-122"/>
                  <a:cs typeface="Segoe UI" panose="020B0502040204020203" pitchFamily="34" charset="0"/>
                </a:rPr>
                <a:t>RESULT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2">
              <a:extLst>
                <a:ext uri="{FF2B5EF4-FFF2-40B4-BE49-F238E27FC236}">
                  <a16:creationId xmlns:a16="http://schemas.microsoft.com/office/drawing/2014/main" id="{91E51C6D-7E80-1841-B25F-3D6C68D6B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786" y="3854503"/>
              <a:ext cx="1807817" cy="0"/>
            </a:xfrm>
            <a:prstGeom prst="straightConnector1">
              <a:avLst/>
            </a:prstGeom>
            <a:ln w="25400">
              <a:solidFill>
                <a:srgbClr val="00FF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FFF4F1E-48C8-F146-B7A1-229E12013467}"/>
              </a:ext>
            </a:extLst>
          </p:cNvPr>
          <p:cNvSpPr/>
          <p:nvPr/>
        </p:nvSpPr>
        <p:spPr>
          <a:xfrm>
            <a:off x="8360229" y="1993393"/>
            <a:ext cx="727788" cy="329184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21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CB42A-7A99-AC4E-B336-D8975F464E1B}"/>
              </a:ext>
            </a:extLst>
          </p:cNvPr>
          <p:cNvSpPr txBox="1"/>
          <p:nvPr/>
        </p:nvSpPr>
        <p:spPr>
          <a:xfrm>
            <a:off x="1420615" y="3088468"/>
            <a:ext cx="9350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Interest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Update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" panose="020B05020405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" panose="020B05020405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Control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DengXian" panose="02010600030101010101" pitchFamily="2" charset="-122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22335-0B07-7A41-99DE-3E72F0F0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80" y="2483330"/>
            <a:ext cx="409040" cy="4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47613"/>
      </p:ext>
    </p:extLst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626BE1-B409-C14A-8F16-D704EDD8CD97}"/>
              </a:ext>
            </a:extLst>
          </p:cNvPr>
          <p:cNvGrpSpPr/>
          <p:nvPr/>
        </p:nvGrpSpPr>
        <p:grpSpPr>
          <a:xfrm>
            <a:off x="8648020" y="386786"/>
            <a:ext cx="3056770" cy="6084427"/>
            <a:chOff x="8648020" y="386786"/>
            <a:chExt cx="3056770" cy="6084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EEFDF7-07C6-7941-B9C3-D29A9D564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47774" y="761492"/>
              <a:ext cx="2457261" cy="53350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B73288-EC2B-324F-8F5C-89171DEC0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8020" y="386786"/>
              <a:ext cx="3056770" cy="6084427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0850873-E0A0-CD47-85FC-B090F832A430}"/>
              </a:ext>
            </a:extLst>
          </p:cNvPr>
          <p:cNvSpPr/>
          <p:nvPr/>
        </p:nvSpPr>
        <p:spPr>
          <a:xfrm>
            <a:off x="-1710" y="-1"/>
            <a:ext cx="12192000" cy="6858000"/>
          </a:xfrm>
          <a:prstGeom prst="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1859339"/>
            <a:ext cx="112340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spc="20" dirty="0">
                <a:solidFill>
                  <a:srgbClr val="00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Found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Personalized</a:t>
            </a:r>
            <a:r>
              <a:rPr lang="zh-CN" altLang="en-US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Real-time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New</a:t>
            </a:r>
            <a:r>
              <a:rPr lang="zh-CN" altLang="en-US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Prioritized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zh-CN" altLang="en-US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60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321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83F8A-EC42-6041-A554-86882A8D70DB}"/>
              </a:ext>
            </a:extLst>
          </p:cNvPr>
          <p:cNvSpPr/>
          <p:nvPr/>
        </p:nvSpPr>
        <p:spPr>
          <a:xfrm>
            <a:off x="611332" y="1147649"/>
            <a:ext cx="833753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Internship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Wrap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up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Other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72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Explorations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933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A08FAB-C61F-5549-9DAD-3652913C9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28" y="793750"/>
            <a:ext cx="2374900" cy="52705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CF9F35-D425-6E46-B83C-55103668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2" y="850900"/>
            <a:ext cx="2374900" cy="515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838EB-7904-D446-94AA-E485C0C54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4" y="850900"/>
            <a:ext cx="2374900" cy="51562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D93C14B-1E20-2649-BB81-B95A2E007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246" y="850900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138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23A97D0-F9C7-A74E-8E72-46BA1D781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458" y="415495"/>
            <a:ext cx="2374900" cy="214630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C553BA-D363-E94D-BA78-5AB473D3E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00" y="4085795"/>
            <a:ext cx="2374900" cy="2679700"/>
          </a:xfrm>
          <a:prstGeom prst="rect">
            <a:avLst/>
          </a:prstGeom>
        </p:spPr>
      </p:pic>
      <p:pic>
        <p:nvPicPr>
          <p:cNvPr id="29" name="Picture 28" descr="A person holding a sign&#10;&#10;Description automatically generated">
            <a:extLst>
              <a:ext uri="{FF2B5EF4-FFF2-40B4-BE49-F238E27FC236}">
                <a16:creationId xmlns:a16="http://schemas.microsoft.com/office/drawing/2014/main" id="{9CB8BDCC-A14F-7B4A-B63D-52B078144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458" y="3115791"/>
            <a:ext cx="2374900" cy="2971800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DF1AA5-FF3B-ED4A-8EB4-8BA3EB9C9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426" y="537691"/>
            <a:ext cx="2374900" cy="5156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54E26E-7225-524E-9764-0EEB1F40A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74" y="415495"/>
            <a:ext cx="2374900" cy="5156200"/>
          </a:xfrm>
          <a:prstGeom prst="rect">
            <a:avLst/>
          </a:prstGeom>
        </p:spPr>
      </p:pic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A1D68C-4C0D-264C-A22F-4C3286F4B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490" y="415495"/>
            <a:ext cx="2374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90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1" y="2892370"/>
            <a:ext cx="11234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LOST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7CD14-3C01-B840-977F-1A9FFB12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80" y="2483330"/>
            <a:ext cx="409040" cy="4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3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80C3DF-B313-A746-8FDA-FE45DB088968}"/>
              </a:ext>
            </a:extLst>
          </p:cNvPr>
          <p:cNvSpPr txBox="1"/>
          <p:nvPr/>
        </p:nvSpPr>
        <p:spPr>
          <a:xfrm>
            <a:off x="3875905" y="2705724"/>
            <a:ext cx="7447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Alignment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On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Different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Ends</a:t>
            </a:r>
          </a:p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Native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Web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Interaction</a:t>
            </a:r>
          </a:p>
          <a:p>
            <a:pPr marL="742950" lvl="0" indent="-742950">
              <a:buFont typeface="+mj-lt"/>
              <a:buAutoNum type="arabicPeriod"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Benefits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And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Efforts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Balance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4EEA4-87A2-2D40-820A-3DCFBA921AE2}"/>
              </a:ext>
            </a:extLst>
          </p:cNvPr>
          <p:cNvSpPr txBox="1"/>
          <p:nvPr/>
        </p:nvSpPr>
        <p:spPr>
          <a:xfrm>
            <a:off x="81678" y="3398221"/>
            <a:ext cx="301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Reflections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79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80C3DF-B313-A746-8FDA-FE45DB088968}"/>
              </a:ext>
            </a:extLst>
          </p:cNvPr>
          <p:cNvSpPr txBox="1"/>
          <p:nvPr/>
        </p:nvSpPr>
        <p:spPr>
          <a:xfrm>
            <a:off x="478972" y="2705724"/>
            <a:ext cx="11234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Yan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Yan,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Liyuan,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Tang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zh-CN" altLang="en-US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Studio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4EEA4-87A2-2D40-820A-3DCFBA921AE2}"/>
              </a:ext>
            </a:extLst>
          </p:cNvPr>
          <p:cNvSpPr txBox="1"/>
          <p:nvPr/>
        </p:nvSpPr>
        <p:spPr>
          <a:xfrm>
            <a:off x="4055622" y="2336392"/>
            <a:ext cx="408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Appreciate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helps</a:t>
            </a:r>
            <a:r>
              <a:rPr kumimoji="0" lang="zh-CN" altLang="en-US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kumimoji="0" lang="en-US" altLang="zh-CN" sz="1800" b="1" i="0" u="none" strike="noStrike" kern="1200" cap="all" spc="2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from</a:t>
            </a:r>
            <a:endParaRPr kumimoji="0" lang="en-US" sz="1800" b="1" i="0" u="none" strike="noStrike" kern="1200" cap="all" spc="2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36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6E77-4837-C24F-9FD8-449365AC3789}"/>
              </a:ext>
            </a:extLst>
          </p:cNvPr>
          <p:cNvSpPr txBox="1"/>
          <p:nvPr/>
        </p:nvSpPr>
        <p:spPr>
          <a:xfrm>
            <a:off x="478972" y="2788593"/>
            <a:ext cx="11234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44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Thank</a:t>
            </a:r>
            <a:r>
              <a:rPr lang="zh-CN" altLang="en-US" sz="44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44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You!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3600" b="1" dirty="0">
              <a:solidFill>
                <a:prstClr val="white"/>
              </a:solidFill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Yifei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Gong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2019/09/20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7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610721"/>
            <a:ext cx="11234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FOUND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436C2-9731-8640-880A-F989F90EEB06}"/>
              </a:ext>
            </a:extLst>
          </p:cNvPr>
          <p:cNvSpPr txBox="1"/>
          <p:nvPr/>
        </p:nvSpPr>
        <p:spPr>
          <a:xfrm>
            <a:off x="4524895" y="4057271"/>
            <a:ext cx="31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Opportunity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AREA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8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B38AC9-69F3-704F-9137-727FC499586D}"/>
              </a:ext>
            </a:extLst>
          </p:cNvPr>
          <p:cNvSpPr txBox="1"/>
          <p:nvPr/>
        </p:nvSpPr>
        <p:spPr>
          <a:xfrm>
            <a:off x="478972" y="2610721"/>
            <a:ext cx="503556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Showcase</a:t>
            </a:r>
            <a:r>
              <a:rPr lang="zh-CN" altLang="en-US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 </a:t>
            </a:r>
            <a:r>
              <a:rPr lang="en-US" altLang="zh-CN" b="1" cap="all" spc="20" dirty="0">
                <a:solidFill>
                  <a:srgbClr val="00FFFF"/>
                </a:solidFill>
                <a:latin typeface="Segoe UI" panose="020B0502040204020203" pitchFamily="34" charset="0"/>
                <a:ea typeface="Segoe UI Semibold" charset="0"/>
                <a:cs typeface="Segoe UI" panose="020B0502040204020203" pitchFamily="34" charset="0"/>
              </a:rPr>
              <a:t>example</a:t>
            </a:r>
            <a:endParaRPr lang="en-US" b="1" cap="all" spc="20" dirty="0">
              <a:solidFill>
                <a:srgbClr val="00FFFF"/>
              </a:solidFill>
              <a:latin typeface="Segoe UI" panose="020B0502040204020203" pitchFamily="34" charset="0"/>
              <a:ea typeface="Segoe UI Semibold" charset="0"/>
              <a:cs typeface="Segoe UI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For</a:t>
            </a: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 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You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E2A8FA-0133-B346-AD07-E55E19861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787" y="429491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udio 8 Template.potx" id="{99B69793-C055-4CED-BA90-6EFA9DF8C3AB}" vid="{94D654F6-CE55-48D3-9A60-3A0B20C4B8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6459</TotalTime>
  <Words>1514</Words>
  <Application>Microsoft Macintosh PowerPoint</Application>
  <PresentationFormat>Widescreen</PresentationFormat>
  <Paragraphs>425</Paragraphs>
  <Slides>72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Calibri Light</vt:lpstr>
      <vt:lpstr>Segoe</vt:lpstr>
      <vt:lpstr>Segoe UI</vt:lpstr>
      <vt:lpstr>Segoe UI Light</vt:lpstr>
      <vt:lpstr>Segoe UI Semibold</vt:lpstr>
      <vt:lpstr>Office 佈景主題</vt:lpstr>
      <vt:lpstr>Dark Theme Master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Directly Inform Users To Personalized Content </vt:lpstr>
      <vt:lpstr>PowerPoint Presentation</vt:lpstr>
      <vt:lpstr>A Reminder For Personalization </vt:lpstr>
      <vt:lpstr>PowerPoint Presentation</vt:lpstr>
      <vt:lpstr>PowerPoint Presentation</vt:lpstr>
      <vt:lpstr>PowerPoint Presentation</vt:lpstr>
      <vt:lpstr>Well-organized  List Structure</vt:lpstr>
      <vt:lpstr>Encourage To Follow</vt:lpstr>
      <vt:lpstr>PowerPoint Presentation</vt:lpstr>
      <vt:lpstr>Quick Hands On</vt:lpstr>
      <vt:lpstr>Necessary  Information</vt:lpstr>
      <vt:lpstr>PowerPoint Presentation</vt:lpstr>
      <vt:lpstr>PowerPoint Presentation</vt:lpstr>
      <vt:lpstr>PowerPoint Presentation</vt:lpstr>
      <vt:lpstr>Show clear Status</vt:lpstr>
      <vt:lpstr>Easier For Decision Making By Narrowing Down Scope</vt:lpstr>
      <vt:lpstr>Easier For Decision Making By Narrowing Down Scope</vt:lpstr>
      <vt:lpstr>PowerPoint Presentation</vt:lpstr>
      <vt:lpstr>Differentiate Clearly </vt:lpstr>
      <vt:lpstr>See Immediate Personalization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 Effort Refreshing</vt:lpstr>
      <vt:lpstr>Less Effort Refreshing</vt:lpstr>
      <vt:lpstr>Clear Update Indicator</vt:lpstr>
      <vt:lpstr>PowerPoint Presentation</vt:lpstr>
      <vt:lpstr>PowerPoint Presentation</vt:lpstr>
      <vt:lpstr>PowerPoint Presentation</vt:lpstr>
      <vt:lpstr>Light Separation Between Content</vt:lpstr>
      <vt:lpstr>PowerPoint Presentation</vt:lpstr>
      <vt:lpstr>PowerPoint Presentation</vt:lpstr>
      <vt:lpstr>Clear Entry Point Fix Position Easy To Find</vt:lpstr>
      <vt:lpstr>Easy To Unfollow</vt:lpstr>
      <vt:lpstr>PowerPoint Presentation</vt:lpstr>
      <vt:lpstr>Less Learning Cost Better Function Discoverability </vt:lpstr>
      <vt:lpstr>Less Possible Mis Manipulation</vt:lpstr>
      <vt:lpstr>Directly See The Ordering Result</vt:lpstr>
      <vt:lpstr>Finish Process Naturally</vt:lpstr>
      <vt:lpstr>Immediate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Yifei Gong</cp:lastModifiedBy>
  <cp:revision>304</cp:revision>
  <cp:lastPrinted>2018-07-16T03:57:53Z</cp:lastPrinted>
  <dcterms:modified xsi:type="dcterms:W3CDTF">2019-09-20T07:28:43Z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leejay@microsoft.com</vt:lpwstr>
  </property>
  <property fmtid="{D5CDD505-2E9C-101B-9397-08002B2CF9AE}" pid="5" name="MSIP_Label_f42aa342-8706-4288-bd11-ebb85995028c_SetDate">
    <vt:lpwstr>2017-10-28T06:50:44.9836766Z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